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16"/>
  </p:notesMasterIdLst>
  <p:handoutMasterIdLst>
    <p:handoutMasterId r:id="rId17"/>
  </p:handoutMasterIdLst>
  <p:sldIdLst>
    <p:sldId id="300" r:id="rId5"/>
    <p:sldId id="321" r:id="rId6"/>
    <p:sldId id="322" r:id="rId7"/>
    <p:sldId id="323" r:id="rId8"/>
    <p:sldId id="329" r:id="rId9"/>
    <p:sldId id="324" r:id="rId10"/>
    <p:sldId id="325" r:id="rId11"/>
    <p:sldId id="326" r:id="rId12"/>
    <p:sldId id="320" r:id="rId13"/>
    <p:sldId id="327" r:id="rId14"/>
    <p:sldId id="328" r:id="rId15"/>
  </p:sldIdLst>
  <p:sldSz cx="9144000" cy="6858000" type="screen4x3"/>
  <p:notesSz cx="6797675" cy="9926638"/>
  <p:defaultTextStyle>
    <a:defPPr>
      <a:defRPr lang="en-GB"/>
    </a:defPPr>
    <a:lvl1pPr algn="ctr"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ctr"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ctr"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ctr"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ctr"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0018"/>
    <a:srgbClr val="000000"/>
    <a:srgbClr val="FF6309"/>
    <a:srgbClr val="5C5900"/>
    <a:srgbClr val="E6CF04"/>
    <a:srgbClr val="620000"/>
    <a:srgbClr val="B30005"/>
    <a:srgbClr val="0727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55720" autoAdjust="0"/>
  </p:normalViewPr>
  <p:slideViewPr>
    <p:cSldViewPr snapToGrid="0">
      <p:cViewPr varScale="1">
        <p:scale>
          <a:sx n="60" d="100"/>
          <a:sy n="60" d="100"/>
        </p:scale>
        <p:origin x="1296" y="78"/>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525562" y="305038"/>
            <a:ext cx="2420098" cy="49633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smtClean="0"/>
            </a:lvl1pPr>
          </a:lstStyle>
          <a:p>
            <a:pPr>
              <a:defRPr/>
            </a:pPr>
            <a:endParaRPr lang="en-US"/>
          </a:p>
        </p:txBody>
      </p:sp>
      <p:sp>
        <p:nvSpPr>
          <p:cNvPr id="38915" name="Rectangle 3"/>
          <p:cNvSpPr>
            <a:spLocks noGrp="1" noChangeArrowheads="1"/>
          </p:cNvSpPr>
          <p:nvPr>
            <p:ph type="dt" sz="quarter" idx="1"/>
          </p:nvPr>
        </p:nvSpPr>
        <p:spPr bwMode="auto">
          <a:xfrm>
            <a:off x="3852016" y="270570"/>
            <a:ext cx="2391775" cy="49633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smtClean="0"/>
            </a:lvl1pPr>
          </a:lstStyle>
          <a:p>
            <a:pPr>
              <a:defRPr/>
            </a:pPr>
            <a:endParaRPr lang="en-US"/>
          </a:p>
        </p:txBody>
      </p:sp>
      <p:sp>
        <p:nvSpPr>
          <p:cNvPr id="38916" name="Rectangle 4"/>
          <p:cNvSpPr>
            <a:spLocks noGrp="1" noChangeArrowheads="1"/>
          </p:cNvSpPr>
          <p:nvPr>
            <p:ph type="ftr" sz="quarter" idx="2"/>
          </p:nvPr>
        </p:nvSpPr>
        <p:spPr bwMode="auto">
          <a:xfrm>
            <a:off x="538149" y="9430306"/>
            <a:ext cx="4873241" cy="49633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smtClean="0">
                <a:latin typeface="Arial" charset="0"/>
              </a:defRPr>
            </a:lvl1pPr>
          </a:lstStyle>
          <a:p>
            <a:pPr>
              <a:defRPr/>
            </a:pPr>
            <a:endParaRPr lang="en-US"/>
          </a:p>
        </p:txBody>
      </p:sp>
      <p:sp>
        <p:nvSpPr>
          <p:cNvPr id="38917" name="Rectangle 5"/>
          <p:cNvSpPr>
            <a:spLocks noGrp="1" noChangeArrowheads="1"/>
          </p:cNvSpPr>
          <p:nvPr>
            <p:ph type="sldNum" sz="quarter" idx="3"/>
          </p:nvPr>
        </p:nvSpPr>
        <p:spPr bwMode="auto">
          <a:xfrm>
            <a:off x="5502656" y="9430306"/>
            <a:ext cx="750576" cy="49633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smtClean="0"/>
            </a:lvl1pPr>
          </a:lstStyle>
          <a:p>
            <a:pPr>
              <a:defRPr/>
            </a:pPr>
            <a:fld id="{A1A83D07-A50A-44B5-8806-6068B0E8E140}" type="slidenum">
              <a:rPr lang="en-US"/>
              <a:pPr>
                <a:defRPr/>
              </a:pPr>
              <a:t>‹#›</a:t>
            </a:fld>
            <a:endParaRPr lang="en-US">
              <a:latin typeface="Arial" charset="0"/>
            </a:endParaRPr>
          </a:p>
        </p:txBody>
      </p:sp>
    </p:spTree>
    <p:extLst>
      <p:ext uri="{BB962C8B-B14F-4D97-AF65-F5344CB8AC3E}">
        <p14:creationId xmlns:p14="http://schemas.microsoft.com/office/powerpoint/2010/main" val="1992557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906357" y="165444"/>
            <a:ext cx="3247778" cy="3308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200" smtClean="0"/>
            </a:lvl1pPr>
          </a:lstStyle>
          <a:p>
            <a:pPr>
              <a:defRPr/>
            </a:pPr>
            <a:endParaRPr lang="en-US"/>
          </a:p>
        </p:txBody>
      </p:sp>
      <p:sp>
        <p:nvSpPr>
          <p:cNvPr id="37891" name="Rectangle 3"/>
          <p:cNvSpPr>
            <a:spLocks noGrp="1" noChangeArrowheads="1"/>
          </p:cNvSpPr>
          <p:nvPr>
            <p:ph type="dt" idx="1"/>
          </p:nvPr>
        </p:nvSpPr>
        <p:spPr bwMode="auto">
          <a:xfrm>
            <a:off x="4229664" y="165444"/>
            <a:ext cx="1737184" cy="3308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692150" y="744538"/>
            <a:ext cx="4960938" cy="3722687"/>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906357" y="4715153"/>
            <a:ext cx="4984962" cy="44669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4" name="Rectangle 6"/>
          <p:cNvSpPr>
            <a:spLocks noGrp="1" noChangeArrowheads="1"/>
          </p:cNvSpPr>
          <p:nvPr>
            <p:ph type="ftr" sz="quarter" idx="4"/>
          </p:nvPr>
        </p:nvSpPr>
        <p:spPr bwMode="auto">
          <a:xfrm>
            <a:off x="906357" y="9430306"/>
            <a:ext cx="4154135" cy="3308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smtClean="0"/>
            </a:lvl1pPr>
          </a:lstStyle>
          <a:p>
            <a:pPr>
              <a:defRPr/>
            </a:pPr>
            <a:endParaRPr lang="en-US"/>
          </a:p>
        </p:txBody>
      </p:sp>
      <p:sp>
        <p:nvSpPr>
          <p:cNvPr id="37895" name="Rectangle 7"/>
          <p:cNvSpPr>
            <a:spLocks noGrp="1" noChangeArrowheads="1"/>
          </p:cNvSpPr>
          <p:nvPr>
            <p:ph type="sldNum" sz="quarter" idx="5"/>
          </p:nvPr>
        </p:nvSpPr>
        <p:spPr bwMode="auto">
          <a:xfrm>
            <a:off x="5287080" y="9430306"/>
            <a:ext cx="604238" cy="3308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smtClean="0"/>
            </a:lvl1pPr>
          </a:lstStyle>
          <a:p>
            <a:pPr>
              <a:defRPr/>
            </a:pPr>
            <a:fld id="{8E5B38DD-995D-4B1F-96CD-CBCB1E085883}" type="slidenum">
              <a:rPr lang="en-US"/>
              <a:pPr>
                <a:defRPr/>
              </a:pPr>
              <a:t>‹#›</a:t>
            </a:fld>
            <a:endParaRPr lang="en-US">
              <a:latin typeface="Arial" charset="0"/>
            </a:endParaRPr>
          </a:p>
        </p:txBody>
      </p:sp>
    </p:spTree>
    <p:extLst>
      <p:ext uri="{BB962C8B-B14F-4D97-AF65-F5344CB8AC3E}">
        <p14:creationId xmlns:p14="http://schemas.microsoft.com/office/powerpoint/2010/main" val="42509138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Teacher notes:</a:t>
            </a:r>
          </a:p>
          <a:p>
            <a:r>
              <a:rPr lang="en-GB" dirty="0" smtClean="0"/>
              <a:t>The</a:t>
            </a:r>
            <a:r>
              <a:rPr lang="en-GB" baseline="0" dirty="0" smtClean="0"/>
              <a:t> content of this presentation may be upsetting for students, so be aware of this when discussing with your class/school. You may wish to remove some of the slides or information, depending on the needs and experiences of the students in your class/school. </a:t>
            </a:r>
            <a:endParaRPr lang="en-GB" dirty="0"/>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1</a:t>
            </a:fld>
            <a:endParaRPr lang="en-US">
              <a:latin typeface="Arial" charset="0"/>
            </a:endParaRPr>
          </a:p>
        </p:txBody>
      </p:sp>
    </p:spTree>
    <p:extLst>
      <p:ext uri="{BB962C8B-B14F-4D97-AF65-F5344CB8AC3E}">
        <p14:creationId xmlns:p14="http://schemas.microsoft.com/office/powerpoint/2010/main" val="2252507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Teacher notes:</a:t>
            </a:r>
          </a:p>
          <a:p>
            <a:r>
              <a:rPr lang="en-GB" dirty="0" smtClean="0"/>
              <a:t>As we understand more about the refugee crisis</a:t>
            </a:r>
            <a:r>
              <a:rPr lang="en-GB" baseline="0" dirty="0" smtClean="0"/>
              <a:t> in Europe, let us pray for refugees all over the world, as they seek safety and try to rebuild their lives. </a:t>
            </a:r>
            <a:endParaRPr lang="en-GB" dirty="0"/>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10</a:t>
            </a:fld>
            <a:endParaRPr lang="en-US">
              <a:latin typeface="Arial" charset="0"/>
            </a:endParaRPr>
          </a:p>
        </p:txBody>
      </p:sp>
    </p:spTree>
    <p:extLst>
      <p:ext uri="{BB962C8B-B14F-4D97-AF65-F5344CB8AC3E}">
        <p14:creationId xmlns:p14="http://schemas.microsoft.com/office/powerpoint/2010/main" val="1726671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11</a:t>
            </a:fld>
            <a:endParaRPr lang="en-US">
              <a:latin typeface="Arial" charset="0"/>
            </a:endParaRPr>
          </a:p>
        </p:txBody>
      </p:sp>
    </p:spTree>
    <p:extLst>
      <p:ext uri="{BB962C8B-B14F-4D97-AF65-F5344CB8AC3E}">
        <p14:creationId xmlns:p14="http://schemas.microsoft.com/office/powerpoint/2010/main" val="2554045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Teacher notes:</a:t>
            </a:r>
          </a:p>
          <a:p>
            <a:r>
              <a:rPr lang="en-GB" dirty="0" smtClean="0"/>
              <a:t>Ask</a:t>
            </a:r>
            <a:r>
              <a:rPr lang="en-GB" baseline="0" dirty="0" smtClean="0"/>
              <a:t> the students to think about and discuss the question: Why do people move? </a:t>
            </a:r>
          </a:p>
          <a:p>
            <a:endParaRPr lang="en-GB" baseline="0" dirty="0" smtClean="0"/>
          </a:p>
          <a:p>
            <a:r>
              <a:rPr lang="en-GB" baseline="0" dirty="0" smtClean="0"/>
              <a:t>Ensure that students are aware that there are </a:t>
            </a:r>
            <a:r>
              <a:rPr lang="en-GB" b="1" baseline="0" dirty="0" smtClean="0"/>
              <a:t>many different reasons </a:t>
            </a:r>
            <a:r>
              <a:rPr lang="en-GB" baseline="0" dirty="0" smtClean="0"/>
              <a:t>that people move. Explore the difference between moving out of choice and forced migration. Discuss what is meant by the terms migrant and refugee, and that the difference between them is. </a:t>
            </a:r>
          </a:p>
          <a:p>
            <a:endParaRPr lang="en-GB" baseline="0" dirty="0" smtClean="0"/>
          </a:p>
          <a:p>
            <a:r>
              <a:rPr lang="en-GB" baseline="0" dirty="0" smtClean="0"/>
              <a:t>The UN Refugee Agency / UNHCR describes the difference between refugees and migrants: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1" baseline="0" dirty="0" smtClean="0"/>
              <a:t>Refugees</a:t>
            </a:r>
            <a:r>
              <a:rPr lang="en-GB" baseline="0" dirty="0" smtClean="0"/>
              <a:t> – </a:t>
            </a:r>
            <a:r>
              <a:rPr lang="en-GB" i="1" baseline="0" dirty="0" smtClean="0"/>
              <a:t>have</a:t>
            </a:r>
            <a:r>
              <a:rPr lang="en-GB" baseline="0" dirty="0" smtClean="0"/>
              <a:t> </a:t>
            </a:r>
            <a:r>
              <a:rPr lang="en-GB" i="1" baseline="0" dirty="0" smtClean="0"/>
              <a:t>to</a:t>
            </a:r>
            <a:r>
              <a:rPr lang="en-GB" baseline="0" dirty="0" smtClean="0"/>
              <a:t> move in order to save their lives or preserve their freedom. They have no protection from their own state.</a:t>
            </a:r>
            <a:endParaRPr lang="en-GB" dirty="0" smtClean="0"/>
          </a:p>
          <a:p>
            <a:pPr marL="171450" indent="-171450">
              <a:buFont typeface="Arial" panose="020B0604020202020204" pitchFamily="34" charset="0"/>
              <a:buChar char="•"/>
            </a:pPr>
            <a:r>
              <a:rPr lang="en-GB" b="1" baseline="0" dirty="0" smtClean="0"/>
              <a:t>Migrants</a:t>
            </a:r>
            <a:r>
              <a:rPr lang="en-GB" baseline="0" dirty="0" smtClean="0"/>
              <a:t> – </a:t>
            </a:r>
            <a:r>
              <a:rPr lang="en-GB" i="1" baseline="0" dirty="0" smtClean="0"/>
              <a:t>choose</a:t>
            </a:r>
            <a:r>
              <a:rPr lang="en-GB" baseline="0" dirty="0" smtClean="0"/>
              <a:t> </a:t>
            </a:r>
            <a:r>
              <a:rPr lang="en-GB" i="1" baseline="0" dirty="0" smtClean="0"/>
              <a:t>to</a:t>
            </a:r>
            <a:r>
              <a:rPr lang="en-GB" baseline="0" dirty="0" smtClean="0"/>
              <a:t> move in order to improve the prospects of themselves and their families.</a:t>
            </a:r>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2</a:t>
            </a:fld>
            <a:endParaRPr lang="en-US">
              <a:latin typeface="Arial" charset="0"/>
            </a:endParaRPr>
          </a:p>
        </p:txBody>
      </p:sp>
    </p:spTree>
    <p:extLst>
      <p:ext uri="{BB962C8B-B14F-4D97-AF65-F5344CB8AC3E}">
        <p14:creationId xmlns:p14="http://schemas.microsoft.com/office/powerpoint/2010/main" val="4089289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Teacher notes:</a:t>
            </a:r>
          </a:p>
          <a:p>
            <a:r>
              <a:rPr lang="en-GB" dirty="0" smtClean="0"/>
              <a:t>In the photograph,</a:t>
            </a:r>
            <a:r>
              <a:rPr lang="en-GB" baseline="0" dirty="0" smtClean="0"/>
              <a:t> a</a:t>
            </a:r>
            <a:r>
              <a:rPr lang="en-GB" dirty="0" smtClean="0"/>
              <a:t> group are </a:t>
            </a:r>
            <a:r>
              <a:rPr lang="en-GB" sz="1200" kern="1200" dirty="0" smtClean="0">
                <a:solidFill>
                  <a:schemeClr val="tx1"/>
                </a:solidFill>
                <a:effectLst/>
                <a:latin typeface="Verdana" pitchFamily="34" charset="0"/>
                <a:ea typeface="+mn-ea"/>
                <a:cs typeface="+mn-cs"/>
              </a:rPr>
              <a:t>walking along a road as they walk towards a reception camp near the village of </a:t>
            </a:r>
            <a:r>
              <a:rPr lang="en-GB" sz="1200" kern="1200" dirty="0" err="1" smtClean="0">
                <a:solidFill>
                  <a:schemeClr val="tx1"/>
                </a:solidFill>
                <a:effectLst/>
                <a:latin typeface="Verdana" pitchFamily="34" charset="0"/>
                <a:ea typeface="+mn-ea"/>
                <a:cs typeface="+mn-cs"/>
              </a:rPr>
              <a:t>Roszke</a:t>
            </a:r>
            <a:r>
              <a:rPr lang="en-GB" sz="1200" kern="1200" dirty="0" smtClean="0">
                <a:solidFill>
                  <a:schemeClr val="tx1"/>
                </a:solidFill>
                <a:effectLst/>
                <a:latin typeface="Verdana" pitchFamily="34" charset="0"/>
                <a:ea typeface="+mn-ea"/>
                <a:cs typeface="+mn-cs"/>
              </a:rPr>
              <a:t>, Hungary. </a:t>
            </a:r>
            <a:endParaRPr lang="en-GB" dirty="0"/>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3</a:t>
            </a:fld>
            <a:endParaRPr lang="en-US">
              <a:latin typeface="Arial" charset="0"/>
            </a:endParaRPr>
          </a:p>
        </p:txBody>
      </p:sp>
    </p:spTree>
    <p:extLst>
      <p:ext uri="{BB962C8B-B14F-4D97-AF65-F5344CB8AC3E}">
        <p14:creationId xmlns:p14="http://schemas.microsoft.com/office/powerpoint/2010/main" val="493654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Teacher notes:</a:t>
            </a:r>
          </a:p>
          <a:p>
            <a:pPr marL="0" marR="0" indent="0" algn="l" defTabSz="914400" rtl="0" eaLnBrk="0" fontAlgn="base" latinLnBrk="0" hangingPunct="0">
              <a:lnSpc>
                <a:spcPct val="100000"/>
              </a:lnSpc>
              <a:spcBef>
                <a:spcPct val="30000"/>
              </a:spcBef>
              <a:spcAft>
                <a:spcPct val="0"/>
              </a:spcAft>
              <a:buClrTx/>
              <a:buSzTx/>
              <a:buFontTx/>
              <a:buNone/>
              <a:tabLst/>
              <a:defRPr/>
            </a:pPr>
            <a:r>
              <a:rPr lang="en-GB" b="0" dirty="0" smtClean="0"/>
              <a:t>Discuss with the </a:t>
            </a:r>
            <a:r>
              <a:rPr lang="en-GB" baseline="0" dirty="0" smtClean="0"/>
              <a:t>students</a:t>
            </a:r>
            <a:r>
              <a:rPr lang="en-GB" b="0" baseline="0" dirty="0" smtClean="0"/>
              <a:t> </a:t>
            </a:r>
            <a:r>
              <a:rPr lang="en-GB" b="0" dirty="0" smtClean="0"/>
              <a:t>why</a:t>
            </a:r>
            <a:r>
              <a:rPr lang="en-GB" b="0" baseline="0" dirty="0" smtClean="0"/>
              <a:t> people take such risks to make such journeys. Discuss what it might feel like to be forced to leave your home, in order to find somewhere safe to live. </a:t>
            </a:r>
            <a:endParaRPr lang="en-GB" b="0" dirty="0" smtClean="0"/>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4</a:t>
            </a:fld>
            <a:endParaRPr lang="en-US">
              <a:latin typeface="Arial" charset="0"/>
            </a:endParaRPr>
          </a:p>
        </p:txBody>
      </p:sp>
    </p:spTree>
    <p:extLst>
      <p:ext uri="{BB962C8B-B14F-4D97-AF65-F5344CB8AC3E}">
        <p14:creationId xmlns:p14="http://schemas.microsoft.com/office/powerpoint/2010/main" val="3944335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Teacher notes:</a:t>
            </a:r>
          </a:p>
          <a:p>
            <a:pPr marL="0" marR="0" indent="0" algn="l" defTabSz="914400" rtl="0" eaLnBrk="0" fontAlgn="base" latinLnBrk="0" hangingPunct="0">
              <a:lnSpc>
                <a:spcPct val="100000"/>
              </a:lnSpc>
              <a:spcBef>
                <a:spcPct val="30000"/>
              </a:spcBef>
              <a:spcAft>
                <a:spcPct val="0"/>
              </a:spcAft>
              <a:buClrTx/>
              <a:buSzTx/>
              <a:buFontTx/>
              <a:buNone/>
              <a:tabLst/>
              <a:defRPr/>
            </a:pPr>
            <a:r>
              <a:rPr lang="en-GB" b="0" dirty="0" smtClean="0"/>
              <a:t>Explain</a:t>
            </a:r>
            <a:r>
              <a:rPr lang="en-GB" b="0" baseline="0" dirty="0" smtClean="0"/>
              <a:t> to the students that a</a:t>
            </a:r>
            <a:r>
              <a:rPr lang="en-GB" b="0" dirty="0" smtClean="0"/>
              <a:t>t</a:t>
            </a:r>
            <a:r>
              <a:rPr lang="en-GB" b="0" baseline="0" dirty="0" smtClean="0"/>
              <a:t> times of crisis, people usually flee to other places within their own country - </a:t>
            </a:r>
            <a:r>
              <a:rPr lang="en-GB" baseline="0" dirty="0" smtClean="0"/>
              <a:t>this is called internal displacement. I</a:t>
            </a:r>
            <a:r>
              <a:rPr lang="en-GB" b="0" baseline="0" dirty="0" smtClean="0"/>
              <a:t>f they cannot find safety in their own country, they then might travel to their closest/ neighbouring countries. Much fewer travel to countries further afield</a:t>
            </a:r>
            <a:r>
              <a:rPr lang="en-GB" baseline="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Some facts: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aseline="0" dirty="0" smtClean="0"/>
              <a:t>Most Syrian refugees are located within Syria itself.</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aseline="0" dirty="0" smtClean="0"/>
              <a:t>The top three countries hosting Syrian refugees are: Lebanon (over 1 million); Jordan (over 600,000); and Turkey (almost 2 million). Statistics taken from UNHCR (updated August-September 2015).</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5</a:t>
            </a:fld>
            <a:endParaRPr lang="en-US">
              <a:latin typeface="Arial" charset="0"/>
            </a:endParaRPr>
          </a:p>
        </p:txBody>
      </p:sp>
    </p:spTree>
    <p:extLst>
      <p:ext uri="{BB962C8B-B14F-4D97-AF65-F5344CB8AC3E}">
        <p14:creationId xmlns:p14="http://schemas.microsoft.com/office/powerpoint/2010/main" val="4028103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Teacher notes:</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solidFill>
                  <a:schemeClr val="bg1"/>
                </a:solidFill>
              </a:rPr>
              <a:t>Over recent weeks, the</a:t>
            </a:r>
            <a:r>
              <a:rPr lang="en-GB" baseline="0" dirty="0" smtClean="0">
                <a:solidFill>
                  <a:schemeClr val="bg1"/>
                </a:solidFill>
              </a:rPr>
              <a:t>re</a:t>
            </a:r>
            <a:r>
              <a:rPr lang="en-GB" dirty="0" smtClean="0">
                <a:solidFill>
                  <a:schemeClr val="bg1"/>
                </a:solidFill>
              </a:rPr>
              <a:t> has been</a:t>
            </a:r>
            <a:r>
              <a:rPr lang="en-GB" baseline="0" dirty="0" smtClean="0">
                <a:solidFill>
                  <a:schemeClr val="bg1"/>
                </a:solidFill>
              </a:rPr>
              <a:t> lots of coverage of the Refugee Crisis in Europe in the news, which the </a:t>
            </a:r>
            <a:r>
              <a:rPr lang="en-GB" baseline="0" dirty="0" smtClean="0"/>
              <a:t>students </a:t>
            </a:r>
            <a:r>
              <a:rPr lang="en-GB" baseline="0" dirty="0" smtClean="0">
                <a:solidFill>
                  <a:schemeClr val="bg1"/>
                </a:solidFill>
              </a:rPr>
              <a:t>are likely to have seen. Much of this will have been distressing, so be sensitive to this when discussing with the </a:t>
            </a:r>
            <a:r>
              <a:rPr lang="en-GB" baseline="0" dirty="0" smtClean="0"/>
              <a:t>students</a:t>
            </a:r>
            <a:r>
              <a:rPr lang="en-GB" baseline="0" dirty="0" smtClean="0">
                <a:solidFill>
                  <a:schemeClr val="bg1"/>
                </a:solidFill>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solidFill>
                <a:schemeClr val="bg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solidFill>
                  <a:schemeClr val="bg1"/>
                </a:solidFill>
              </a:rPr>
              <a:t>Here are some of the facts: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aseline="0" dirty="0" smtClean="0">
                <a:solidFill>
                  <a:schemeClr val="bg1"/>
                </a:solidFill>
              </a:rPr>
              <a:t>According to </a:t>
            </a:r>
            <a:r>
              <a:rPr lang="en-GB" baseline="0" dirty="0" err="1" smtClean="0">
                <a:solidFill>
                  <a:schemeClr val="bg1"/>
                </a:solidFill>
              </a:rPr>
              <a:t>Frontex</a:t>
            </a:r>
            <a:r>
              <a:rPr lang="en-GB" baseline="0" dirty="0" smtClean="0">
                <a:solidFill>
                  <a:schemeClr val="bg1"/>
                </a:solidFill>
              </a:rPr>
              <a:t>, 340,000 migrants and refuges arrived in the European Union, in the first seven months of 2015. This compares to 123,500 in the same period in 2014.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smtClean="0">
                <a:solidFill>
                  <a:schemeClr val="bg1"/>
                </a:solidFill>
              </a:rPr>
              <a:t>According to UNHCR,</a:t>
            </a:r>
            <a:r>
              <a:rPr lang="en-GB" baseline="0" dirty="0" smtClean="0">
                <a:solidFill>
                  <a:schemeClr val="bg1"/>
                </a:solidFill>
              </a:rPr>
              <a:t> m</a:t>
            </a:r>
            <a:r>
              <a:rPr lang="en-GB" dirty="0" smtClean="0">
                <a:solidFill>
                  <a:schemeClr val="bg1"/>
                </a:solidFill>
              </a:rPr>
              <a:t>ore than 300,000 people have risked their lives to cross the Mediterranean so far this year. </a:t>
            </a:r>
            <a:r>
              <a:rPr lang="en-GB" baseline="0" dirty="0" smtClean="0">
                <a:solidFill>
                  <a:schemeClr val="bg1"/>
                </a:solidFill>
              </a:rPr>
              <a:t>Sadly, some people have not survived this dangerous crossing (over 2,600 people did not survive).  </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baseline="0" dirty="0" smtClean="0">
              <a:solidFill>
                <a:schemeClr val="bg1"/>
              </a:solidFill>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baseline="0" dirty="0" smtClean="0">
                <a:solidFill>
                  <a:schemeClr val="bg1"/>
                </a:solidFill>
              </a:rPr>
              <a:t>How do these statistics compare to those on the previous slide? Note that </a:t>
            </a:r>
            <a:r>
              <a:rPr lang="en-GB" baseline="0" dirty="0" smtClean="0">
                <a:solidFill>
                  <a:schemeClr val="tx1"/>
                </a:solidFill>
              </a:rPr>
              <a:t>w</a:t>
            </a:r>
            <a:r>
              <a:rPr lang="en-GB" dirty="0" smtClean="0"/>
              <a:t>hile one in three people making the journey to Europe have fled the conflict in Syria, this accounts for only a small minority of Syrians who have been made homeless by the war. Lebanon, a country one hundred times smaller than the EU, currently accommodates 1.2 million Syrian refugees - more than 50 times as many refugees as EU ministers have agreed to resettle in the future. </a:t>
            </a:r>
            <a:endParaRPr lang="en-GB" baseline="0" dirty="0" smtClean="0"/>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dirty="0" smtClean="0">
              <a:solidFill>
                <a:schemeClr val="bg1"/>
              </a:solidFill>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baseline="0" dirty="0" smtClean="0">
                <a:solidFill>
                  <a:schemeClr val="bg1"/>
                </a:solidFill>
              </a:rPr>
              <a:t>Use a map of the area to a</a:t>
            </a:r>
            <a:r>
              <a:rPr lang="en-GB" dirty="0" smtClean="0">
                <a:solidFill>
                  <a:schemeClr val="bg1"/>
                </a:solidFill>
              </a:rPr>
              <a:t>id the discussion</a:t>
            </a:r>
            <a:r>
              <a:rPr lang="en-GB" baseline="0" dirty="0" smtClean="0">
                <a:solidFill>
                  <a:schemeClr val="bg1"/>
                </a:solidFill>
              </a:rPr>
              <a:t>. Locate Syria, surrounding countries and the Mediterranean on the map and use the map to help students to visualise and understand better the pattern of movement in this region. Look at the statistics (provided above and in the previous slide) alongside the map, to discuss why people are likely to have moved in such a way. </a:t>
            </a:r>
            <a:endParaRPr lang="en-GB" dirty="0"/>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6</a:t>
            </a:fld>
            <a:endParaRPr lang="en-US">
              <a:latin typeface="Arial" charset="0"/>
            </a:endParaRPr>
          </a:p>
        </p:txBody>
      </p:sp>
    </p:spTree>
    <p:extLst>
      <p:ext uri="{BB962C8B-B14F-4D97-AF65-F5344CB8AC3E}">
        <p14:creationId xmlns:p14="http://schemas.microsoft.com/office/powerpoint/2010/main" val="1023714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Teacher notes:</a:t>
            </a:r>
          </a:p>
          <a:p>
            <a:r>
              <a:rPr lang="en-GB" baseline="0" dirty="0" smtClean="0"/>
              <a:t>More than 60 per cent of people who have arrived this year come from countries affected by conflict such as Syria, Afghanistan and Somalia. Whilst the answer to this question is </a:t>
            </a:r>
            <a:r>
              <a:rPr lang="en-GB" baseline="0" dirty="0" smtClean="0"/>
              <a:t>complex, </a:t>
            </a:r>
            <a:r>
              <a:rPr lang="en-GB" baseline="0" dirty="0" smtClean="0"/>
              <a:t>it </a:t>
            </a:r>
            <a:r>
              <a:rPr lang="en-GB" baseline="0" dirty="0" smtClean="0"/>
              <a:t>is largely due to humanitarian crises around the world. </a:t>
            </a:r>
            <a:r>
              <a:rPr lang="en-GB" baseline="0" dirty="0" smtClean="0"/>
              <a:t>Many people </a:t>
            </a:r>
            <a:r>
              <a:rPr lang="en-GB" baseline="0" dirty="0" smtClean="0"/>
              <a:t>are leaving their countries because it is unsafe – they are trying to find a safe place to live and a better life. </a:t>
            </a:r>
            <a:endParaRPr lang="en-GB" dirty="0"/>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7</a:t>
            </a:fld>
            <a:endParaRPr lang="en-US">
              <a:latin typeface="Arial" charset="0"/>
            </a:endParaRPr>
          </a:p>
        </p:txBody>
      </p:sp>
    </p:spTree>
    <p:extLst>
      <p:ext uri="{BB962C8B-B14F-4D97-AF65-F5344CB8AC3E}">
        <p14:creationId xmlns:p14="http://schemas.microsoft.com/office/powerpoint/2010/main" val="3451740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Teacher notes:</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solidFill>
                  <a:schemeClr val="bg1"/>
                </a:solidFill>
              </a:rPr>
              <a:t>Ask</a:t>
            </a:r>
            <a:r>
              <a:rPr lang="en-GB" baseline="0" dirty="0" smtClean="0">
                <a:solidFill>
                  <a:schemeClr val="bg1"/>
                </a:solidFill>
              </a:rPr>
              <a:t> the </a:t>
            </a:r>
            <a:r>
              <a:rPr lang="en-GB" baseline="0" dirty="0" smtClean="0"/>
              <a:t>students</a:t>
            </a:r>
            <a:r>
              <a:rPr lang="en-GB" baseline="0" dirty="0" smtClean="0">
                <a:solidFill>
                  <a:schemeClr val="bg1"/>
                </a:solidFill>
              </a:rPr>
              <a:t> to i</a:t>
            </a:r>
            <a:r>
              <a:rPr lang="en-GB" dirty="0" smtClean="0">
                <a:solidFill>
                  <a:schemeClr val="bg1"/>
                </a:solidFill>
              </a:rPr>
              <a:t>magine what it</a:t>
            </a:r>
            <a:r>
              <a:rPr lang="en-GB" baseline="0" dirty="0" smtClean="0">
                <a:solidFill>
                  <a:schemeClr val="bg1"/>
                </a:solidFill>
              </a:rPr>
              <a:t> would be like to leave your home and most of your possessions behind. Ask the </a:t>
            </a:r>
            <a:r>
              <a:rPr lang="en-GB" baseline="0" dirty="0" smtClean="0"/>
              <a:t>students</a:t>
            </a:r>
            <a:r>
              <a:rPr lang="en-GB" baseline="0" dirty="0" smtClean="0">
                <a:solidFill>
                  <a:schemeClr val="bg1"/>
                </a:solidFill>
              </a:rPr>
              <a:t>: What would you need if you arrived in a new country? Discuss the need for basic human rights like shelter, food and water. What else would you want? Discuss the right to education, and to play, relax with friends </a:t>
            </a:r>
            <a:r>
              <a:rPr lang="en-GB" baseline="0" dirty="0" err="1" smtClean="0">
                <a:solidFill>
                  <a:schemeClr val="bg1"/>
                </a:solidFill>
              </a:rPr>
              <a:t>etc</a:t>
            </a:r>
            <a:r>
              <a:rPr lang="en-GB" baseline="0" dirty="0" smtClean="0">
                <a:solidFill>
                  <a:schemeClr val="bg1"/>
                </a:solidFill>
              </a:rPr>
              <a:t> (see UN Convention on the Rights of the Child).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solidFill>
                <a:schemeClr val="bg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solidFill>
                  <a:schemeClr val="bg1"/>
                </a:solidFill>
              </a:rPr>
              <a:t>Many people who have made the difficult journey to Europe are now living in poor conditions, with European governments struggling to provide the things they need.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solidFill>
                <a:schemeClr val="bg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solidFill>
                  <a:schemeClr val="bg1"/>
                </a:solidFill>
              </a:rPr>
              <a:t>Without help from neighbouring countries, people will continue to live in poor conditions without any rights. </a:t>
            </a:r>
            <a:endParaRPr lang="en-GB" dirty="0"/>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8</a:t>
            </a:fld>
            <a:endParaRPr lang="en-US">
              <a:latin typeface="Arial" charset="0"/>
            </a:endParaRPr>
          </a:p>
        </p:txBody>
      </p:sp>
    </p:spTree>
    <p:extLst>
      <p:ext uri="{BB962C8B-B14F-4D97-AF65-F5344CB8AC3E}">
        <p14:creationId xmlns:p14="http://schemas.microsoft.com/office/powerpoint/2010/main" val="2185554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Teacher notes:</a:t>
            </a:r>
          </a:p>
          <a:p>
            <a:r>
              <a:rPr lang="en-GB" dirty="0" smtClean="0"/>
              <a:t>As well as </a:t>
            </a:r>
            <a:r>
              <a:rPr lang="en-GB" dirty="0" smtClean="0"/>
              <a:t>working hard to ensure </a:t>
            </a:r>
            <a:r>
              <a:rPr lang="en-GB" baseline="0" dirty="0" smtClean="0"/>
              <a:t>governments provide </a:t>
            </a:r>
            <a:r>
              <a:rPr lang="en-GB" baseline="0" dirty="0" smtClean="0"/>
              <a:t>a safe place for refugees, CAFOD works in many of the countries where refugees and migrants come from, including Syria. CAFOD is also collecting donations for our Caritas partners in Europe, who are working with and supporting refugees. </a:t>
            </a:r>
            <a:endParaRPr lang="en-GB" dirty="0"/>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9</a:t>
            </a:fld>
            <a:endParaRPr lang="en-US">
              <a:latin typeface="Arial" charset="0"/>
            </a:endParaRPr>
          </a:p>
        </p:txBody>
      </p:sp>
    </p:spTree>
    <p:extLst>
      <p:ext uri="{BB962C8B-B14F-4D97-AF65-F5344CB8AC3E}">
        <p14:creationId xmlns:p14="http://schemas.microsoft.com/office/powerpoint/2010/main" val="7160664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546100" y="6311900"/>
            <a:ext cx="3492500" cy="365125"/>
          </a:xfrm>
          <a:prstGeom prst="rect">
            <a:avLst/>
          </a:prstGeom>
          <a:noFill/>
          <a:ln w="9525">
            <a:noFill/>
            <a:miter lim="800000"/>
            <a:headEnd/>
            <a:tailEnd/>
          </a:ln>
          <a:effectLst/>
        </p:spPr>
        <p:txBody>
          <a:bodyPr lIns="0" tIns="0" rIns="0" bIns="0">
            <a:spAutoFit/>
          </a:bodyPr>
          <a:lstStyle/>
          <a:p>
            <a:pPr algn="l">
              <a:spcBef>
                <a:spcPct val="50000"/>
              </a:spcBef>
              <a:defRPr/>
            </a:pPr>
            <a:endParaRPr lang="en-US">
              <a:latin typeface="Arial" charset="0"/>
            </a:endParaRPr>
          </a:p>
        </p:txBody>
      </p:sp>
      <p:sp>
        <p:nvSpPr>
          <p:cNvPr id="5" name="Text Box 16"/>
          <p:cNvSpPr txBox="1">
            <a:spLocks noChangeArrowheads="1"/>
          </p:cNvSpPr>
          <p:nvPr/>
        </p:nvSpPr>
        <p:spPr bwMode="auto">
          <a:xfrm>
            <a:off x="6210300" y="411163"/>
            <a:ext cx="2282825" cy="247650"/>
          </a:xfrm>
          <a:prstGeom prst="rect">
            <a:avLst/>
          </a:prstGeom>
          <a:noFill/>
          <a:ln w="9525">
            <a:noFill/>
            <a:miter lim="800000"/>
            <a:headEnd/>
            <a:tailEnd/>
          </a:ln>
          <a:effectLst/>
        </p:spPr>
        <p:txBody>
          <a:bodyPr lIns="0" tIns="0" rIns="0" bIns="0">
            <a:spAutoFit/>
          </a:bodyPr>
          <a:lstStyle/>
          <a:p>
            <a:pPr algn="r">
              <a:spcBef>
                <a:spcPct val="50000"/>
              </a:spcBef>
              <a:defRPr/>
            </a:pPr>
            <a:r>
              <a:rPr lang="en-US" sz="1600">
                <a:solidFill>
                  <a:schemeClr val="bg1"/>
                </a:solidFill>
              </a:rPr>
              <a:t>www.cafod.org.uk</a:t>
            </a:r>
          </a:p>
        </p:txBody>
      </p:sp>
      <p:sp>
        <p:nvSpPr>
          <p:cNvPr id="6" name="Text Box 30"/>
          <p:cNvSpPr txBox="1">
            <a:spLocks noChangeArrowheads="1"/>
          </p:cNvSpPr>
          <p:nvPr/>
        </p:nvSpPr>
        <p:spPr bwMode="auto">
          <a:xfrm>
            <a:off x="825500" y="6289675"/>
            <a:ext cx="4205288" cy="304800"/>
          </a:xfrm>
          <a:prstGeom prst="rect">
            <a:avLst/>
          </a:prstGeom>
          <a:noFill/>
          <a:ln w="9525">
            <a:noFill/>
            <a:miter lim="800000"/>
            <a:headEnd/>
            <a:tailEnd/>
          </a:ln>
          <a:effectLst/>
        </p:spPr>
        <p:txBody>
          <a:bodyPr lIns="0" tIns="0" rIns="0" bIns="0">
            <a:spAutoFit/>
          </a:bodyPr>
          <a:lstStyle/>
          <a:p>
            <a:pPr algn="l">
              <a:spcBef>
                <a:spcPct val="50000"/>
              </a:spcBef>
              <a:defRPr/>
            </a:pPr>
            <a:r>
              <a:rPr lang="en-US" sz="2000" dirty="0" smtClean="0">
                <a:solidFill>
                  <a:srgbClr val="000000"/>
                </a:solidFill>
              </a:rPr>
              <a:t>cafod.org.uk</a:t>
            </a:r>
            <a:endParaRPr lang="en-US" sz="2000" dirty="0">
              <a:solidFill>
                <a:srgbClr val="000000"/>
              </a:solidFill>
              <a:latin typeface="Trebuchet MS" pitchFamily="34" charset="0"/>
            </a:endParaRPr>
          </a:p>
        </p:txBody>
      </p:sp>
      <p:pic>
        <p:nvPicPr>
          <p:cNvPr id="7" name="Picture 31"/>
          <p:cNvPicPr>
            <a:picLocks noChangeAspect="1" noChangeArrowheads="1"/>
          </p:cNvPicPr>
          <p:nvPr/>
        </p:nvPicPr>
        <p:blipFill>
          <a:blip r:embed="rId2" cstate="print"/>
          <a:srcRect/>
          <a:stretch>
            <a:fillRect/>
          </a:stretch>
        </p:blipFill>
        <p:spPr bwMode="auto">
          <a:xfrm>
            <a:off x="0" y="0"/>
            <a:ext cx="9144000" cy="1038225"/>
          </a:xfrm>
          <a:prstGeom prst="rect">
            <a:avLst/>
          </a:prstGeom>
          <a:noFill/>
          <a:ln w="9525">
            <a:noFill/>
            <a:miter lim="800000"/>
            <a:headEnd/>
            <a:tailEnd/>
          </a:ln>
        </p:spPr>
      </p:pic>
      <p:sp>
        <p:nvSpPr>
          <p:cNvPr id="14338" name="Rectangle 2"/>
          <p:cNvSpPr>
            <a:spLocks noGrp="1" noChangeArrowheads="1"/>
          </p:cNvSpPr>
          <p:nvPr>
            <p:ph type="ctrTitle"/>
          </p:nvPr>
        </p:nvSpPr>
        <p:spPr>
          <a:xfrm>
            <a:off x="768350" y="2384425"/>
            <a:ext cx="5848350" cy="2030413"/>
          </a:xfrm>
        </p:spPr>
        <p:txBody>
          <a:bodyPr anchor="t"/>
          <a:lstStyle>
            <a:lvl1pPr>
              <a:defRPr sz="5000">
                <a:solidFill>
                  <a:srgbClr val="000000"/>
                </a:solidFill>
              </a:defRPr>
            </a:lvl1pPr>
          </a:lstStyle>
          <a:p>
            <a:r>
              <a:rPr lang="en-US" smtClean="0"/>
              <a:t>Click to edit Master title style</a:t>
            </a:r>
            <a:endParaRPr lang="en-US"/>
          </a:p>
        </p:txBody>
      </p:sp>
      <p:sp>
        <p:nvSpPr>
          <p:cNvPr id="14339" name="Rectangle 3"/>
          <p:cNvSpPr>
            <a:spLocks noGrp="1" noChangeArrowheads="1"/>
          </p:cNvSpPr>
          <p:nvPr>
            <p:ph type="subTitle" idx="1"/>
          </p:nvPr>
        </p:nvSpPr>
        <p:spPr>
          <a:xfrm>
            <a:off x="806450" y="4535488"/>
            <a:ext cx="5848350" cy="1373187"/>
          </a:xfrm>
        </p:spPr>
        <p:txBody>
          <a:bodyPr rIns="0"/>
          <a:lstStyle>
            <a:lvl1pPr marL="0" indent="0">
              <a:spcAft>
                <a:spcPct val="0"/>
              </a:spcAft>
              <a:buFont typeface="Times" charset="0"/>
              <a:buNone/>
              <a:defRPr sz="2600">
                <a:solidFill>
                  <a:schemeClr val="tx2"/>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0975" y="0"/>
            <a:ext cx="1962150" cy="6019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41350" y="0"/>
            <a:ext cx="5737225"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41350" y="1533525"/>
            <a:ext cx="3849688" cy="448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3438" y="1533525"/>
            <a:ext cx="3849687" cy="448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41350" y="0"/>
            <a:ext cx="7851775" cy="15335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641350" y="1533525"/>
            <a:ext cx="7851775" cy="4486275"/>
          </a:xfrm>
          <a:prstGeom prst="rect">
            <a:avLst/>
          </a:prstGeom>
          <a:noFill/>
          <a:ln w="9525">
            <a:noFill/>
            <a:miter lim="800000"/>
            <a:headEnd/>
            <a:tailEnd/>
          </a:ln>
        </p:spPr>
        <p:txBody>
          <a:bodyPr vert="horz" wrap="square" lIns="0" tIns="0" rIns="10800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1028" name="Picture 143"/>
          <p:cNvPicPr>
            <a:picLocks noChangeAspect="1" noChangeArrowheads="1"/>
          </p:cNvPicPr>
          <p:nvPr/>
        </p:nvPicPr>
        <p:blipFill>
          <a:blip r:embed="rId13" cstate="print"/>
          <a:srcRect/>
          <a:stretch>
            <a:fillRect/>
          </a:stretch>
        </p:blipFill>
        <p:spPr bwMode="auto">
          <a:xfrm>
            <a:off x="0" y="6321425"/>
            <a:ext cx="9144000" cy="536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rtl="0" eaLnBrk="1" fontAlgn="base" hangingPunct="1">
        <a:spcBef>
          <a:spcPct val="0"/>
        </a:spcBef>
        <a:spcAft>
          <a:spcPct val="0"/>
        </a:spcAft>
        <a:defRPr sz="3400">
          <a:solidFill>
            <a:srgbClr val="0070AD"/>
          </a:solidFill>
          <a:latin typeface="+mj-lt"/>
          <a:ea typeface="+mj-ea"/>
          <a:cs typeface="+mj-cs"/>
        </a:defRPr>
      </a:lvl1pPr>
      <a:lvl2pPr algn="l" rtl="0" eaLnBrk="1" fontAlgn="base" hangingPunct="1">
        <a:spcBef>
          <a:spcPct val="0"/>
        </a:spcBef>
        <a:spcAft>
          <a:spcPct val="0"/>
        </a:spcAft>
        <a:defRPr sz="3400">
          <a:solidFill>
            <a:srgbClr val="0070AD"/>
          </a:solidFill>
          <a:latin typeface="Verdana" pitchFamily="34" charset="0"/>
        </a:defRPr>
      </a:lvl2pPr>
      <a:lvl3pPr algn="l" rtl="0" eaLnBrk="1" fontAlgn="base" hangingPunct="1">
        <a:spcBef>
          <a:spcPct val="0"/>
        </a:spcBef>
        <a:spcAft>
          <a:spcPct val="0"/>
        </a:spcAft>
        <a:defRPr sz="3400">
          <a:solidFill>
            <a:srgbClr val="0070AD"/>
          </a:solidFill>
          <a:latin typeface="Verdana" pitchFamily="34" charset="0"/>
        </a:defRPr>
      </a:lvl3pPr>
      <a:lvl4pPr algn="l" rtl="0" eaLnBrk="1" fontAlgn="base" hangingPunct="1">
        <a:spcBef>
          <a:spcPct val="0"/>
        </a:spcBef>
        <a:spcAft>
          <a:spcPct val="0"/>
        </a:spcAft>
        <a:defRPr sz="3400">
          <a:solidFill>
            <a:srgbClr val="0070AD"/>
          </a:solidFill>
          <a:latin typeface="Verdana" pitchFamily="34" charset="0"/>
        </a:defRPr>
      </a:lvl4pPr>
      <a:lvl5pPr algn="l" rtl="0" eaLnBrk="1" fontAlgn="base" hangingPunct="1">
        <a:spcBef>
          <a:spcPct val="0"/>
        </a:spcBef>
        <a:spcAft>
          <a:spcPct val="0"/>
        </a:spcAft>
        <a:defRPr sz="3400">
          <a:solidFill>
            <a:srgbClr val="0070AD"/>
          </a:solidFill>
          <a:latin typeface="Verdana" pitchFamily="34" charset="0"/>
        </a:defRPr>
      </a:lvl5pPr>
      <a:lvl6pPr marL="457200" algn="l" rtl="0" eaLnBrk="1" fontAlgn="base" hangingPunct="1">
        <a:spcBef>
          <a:spcPct val="0"/>
        </a:spcBef>
        <a:spcAft>
          <a:spcPct val="0"/>
        </a:spcAft>
        <a:defRPr sz="3400">
          <a:solidFill>
            <a:srgbClr val="0070AD"/>
          </a:solidFill>
          <a:latin typeface="Verdana" pitchFamily="34" charset="0"/>
        </a:defRPr>
      </a:lvl6pPr>
      <a:lvl7pPr marL="914400" algn="l" rtl="0" eaLnBrk="1" fontAlgn="base" hangingPunct="1">
        <a:spcBef>
          <a:spcPct val="0"/>
        </a:spcBef>
        <a:spcAft>
          <a:spcPct val="0"/>
        </a:spcAft>
        <a:defRPr sz="3400">
          <a:solidFill>
            <a:srgbClr val="0070AD"/>
          </a:solidFill>
          <a:latin typeface="Verdana" pitchFamily="34" charset="0"/>
        </a:defRPr>
      </a:lvl7pPr>
      <a:lvl8pPr marL="1371600" algn="l" rtl="0" eaLnBrk="1" fontAlgn="base" hangingPunct="1">
        <a:spcBef>
          <a:spcPct val="0"/>
        </a:spcBef>
        <a:spcAft>
          <a:spcPct val="0"/>
        </a:spcAft>
        <a:defRPr sz="3400">
          <a:solidFill>
            <a:srgbClr val="0070AD"/>
          </a:solidFill>
          <a:latin typeface="Verdana" pitchFamily="34" charset="0"/>
        </a:defRPr>
      </a:lvl8pPr>
      <a:lvl9pPr marL="1828800" algn="l" rtl="0" eaLnBrk="1" fontAlgn="base" hangingPunct="1">
        <a:spcBef>
          <a:spcPct val="0"/>
        </a:spcBef>
        <a:spcAft>
          <a:spcPct val="0"/>
        </a:spcAft>
        <a:defRPr sz="3400">
          <a:solidFill>
            <a:srgbClr val="0070AD"/>
          </a:solidFill>
          <a:latin typeface="Verdana" pitchFamily="34" charset="0"/>
        </a:defRPr>
      </a:lvl9pPr>
    </p:titleStyle>
    <p:bodyStyle>
      <a:lvl1pPr marL="287338" indent="-287338" algn="l" rtl="0" eaLnBrk="1" fontAlgn="base" hangingPunct="1">
        <a:spcBef>
          <a:spcPct val="0"/>
        </a:spcBef>
        <a:spcAft>
          <a:spcPct val="50000"/>
        </a:spcAft>
        <a:buClr>
          <a:srgbClr val="AACB2A"/>
        </a:buClr>
        <a:buFont typeface="Times" charset="0"/>
        <a:buChar char="•"/>
        <a:defRPr sz="2200">
          <a:solidFill>
            <a:srgbClr val="000000"/>
          </a:solidFill>
          <a:latin typeface="+mn-lt"/>
          <a:ea typeface="+mn-ea"/>
          <a:cs typeface="+mn-cs"/>
        </a:defRPr>
      </a:lvl1pPr>
      <a:lvl2pPr marL="763588" indent="-285750" algn="l" rtl="0" eaLnBrk="1" fontAlgn="base" hangingPunct="1">
        <a:spcBef>
          <a:spcPct val="0"/>
        </a:spcBef>
        <a:spcAft>
          <a:spcPct val="50000"/>
        </a:spcAft>
        <a:buClr>
          <a:srgbClr val="AACB2A"/>
        </a:buClr>
        <a:buChar char="–"/>
        <a:defRPr sz="2200">
          <a:solidFill>
            <a:srgbClr val="000000"/>
          </a:solidFill>
          <a:latin typeface="+mn-lt"/>
        </a:defRPr>
      </a:lvl2pPr>
      <a:lvl3pPr marL="1182688" indent="-228600" algn="l" rtl="0" eaLnBrk="1" fontAlgn="base" hangingPunct="1">
        <a:spcBef>
          <a:spcPct val="0"/>
        </a:spcBef>
        <a:spcAft>
          <a:spcPct val="50000"/>
        </a:spcAft>
        <a:defRPr sz="2200">
          <a:solidFill>
            <a:srgbClr val="000000"/>
          </a:solidFill>
          <a:latin typeface="+mn-lt"/>
        </a:defRPr>
      </a:lvl3pPr>
      <a:lvl4pPr marL="1601788" indent="-228600" algn="l" rtl="0" eaLnBrk="1" fontAlgn="base" hangingPunct="1">
        <a:spcBef>
          <a:spcPct val="0"/>
        </a:spcBef>
        <a:spcAft>
          <a:spcPct val="50000"/>
        </a:spcAft>
        <a:defRPr sz="2200">
          <a:solidFill>
            <a:srgbClr val="000000"/>
          </a:solidFill>
          <a:latin typeface="+mn-lt"/>
        </a:defRPr>
      </a:lvl4pPr>
      <a:lvl5pPr marL="2020888" indent="-228600" algn="l" rtl="0" eaLnBrk="1" fontAlgn="base" hangingPunct="1">
        <a:spcBef>
          <a:spcPct val="0"/>
        </a:spcBef>
        <a:spcAft>
          <a:spcPct val="50000"/>
        </a:spcAft>
        <a:defRPr sz="2200">
          <a:solidFill>
            <a:srgbClr val="000000"/>
          </a:solidFill>
          <a:latin typeface="+mn-lt"/>
        </a:defRPr>
      </a:lvl5pPr>
      <a:lvl6pPr marL="2478088" indent="-228600" algn="l" rtl="0" eaLnBrk="1" fontAlgn="base" hangingPunct="1">
        <a:spcBef>
          <a:spcPct val="0"/>
        </a:spcBef>
        <a:spcAft>
          <a:spcPct val="50000"/>
        </a:spcAft>
        <a:defRPr sz="2200">
          <a:solidFill>
            <a:srgbClr val="000000"/>
          </a:solidFill>
          <a:latin typeface="+mn-lt"/>
        </a:defRPr>
      </a:lvl6pPr>
      <a:lvl7pPr marL="2935288" indent="-228600" algn="l" rtl="0" eaLnBrk="1" fontAlgn="base" hangingPunct="1">
        <a:spcBef>
          <a:spcPct val="0"/>
        </a:spcBef>
        <a:spcAft>
          <a:spcPct val="50000"/>
        </a:spcAft>
        <a:defRPr sz="2200">
          <a:solidFill>
            <a:srgbClr val="000000"/>
          </a:solidFill>
          <a:latin typeface="+mn-lt"/>
        </a:defRPr>
      </a:lvl7pPr>
      <a:lvl8pPr marL="3392488" indent="-228600" algn="l" rtl="0" eaLnBrk="1" fontAlgn="base" hangingPunct="1">
        <a:spcBef>
          <a:spcPct val="0"/>
        </a:spcBef>
        <a:spcAft>
          <a:spcPct val="50000"/>
        </a:spcAft>
        <a:defRPr sz="2200">
          <a:solidFill>
            <a:srgbClr val="000000"/>
          </a:solidFill>
          <a:latin typeface="+mn-lt"/>
        </a:defRPr>
      </a:lvl8pPr>
      <a:lvl9pPr marL="3849688" indent="-228600" algn="l" rtl="0" eaLnBrk="1" fontAlgn="base" hangingPunct="1">
        <a:spcBef>
          <a:spcPct val="0"/>
        </a:spcBef>
        <a:spcAft>
          <a:spcPct val="50000"/>
        </a:spcAft>
        <a:defRPr sz="22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www.cafod.org.uk/Media/Files/Resources/Secondary/resource-pages/Refugee-crisis-in-Europ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93750" y="1917700"/>
            <a:ext cx="7699375" cy="2544763"/>
          </a:xfrm>
        </p:spPr>
        <p:txBody>
          <a:bodyPr/>
          <a:lstStyle/>
          <a:p>
            <a:pPr eaLnBrk="1" hangingPunct="1"/>
            <a:r>
              <a:rPr lang="en-GB" sz="6500" dirty="0" smtClean="0"/>
              <a:t>Understanding the Refugee Crisis in Europe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6272"/>
            <a:ext cx="9581503" cy="6386364"/>
          </a:xfrm>
          <a:prstGeom prst="rect">
            <a:avLst/>
          </a:prstGeom>
        </p:spPr>
      </p:pic>
      <p:sp>
        <p:nvSpPr>
          <p:cNvPr id="5" name="TextBox 4"/>
          <p:cNvSpPr txBox="1"/>
          <p:nvPr/>
        </p:nvSpPr>
        <p:spPr>
          <a:xfrm>
            <a:off x="0" y="-84408"/>
            <a:ext cx="4797083" cy="6386364"/>
          </a:xfrm>
          <a:prstGeom prst="rect">
            <a:avLst/>
          </a:prstGeom>
          <a:solidFill>
            <a:schemeClr val="accent4">
              <a:alpha val="50000"/>
            </a:schemeClr>
          </a:solidFill>
          <a:ln>
            <a:solidFill>
              <a:schemeClr val="accent4">
                <a:alpha val="50000"/>
              </a:schemeClr>
            </a:solidFill>
          </a:ln>
        </p:spPr>
        <p:txBody>
          <a:bodyPr wrap="square" rtlCol="0">
            <a:spAutoFit/>
          </a:bodyPr>
          <a:lstStyle/>
          <a:p>
            <a:pPr>
              <a:lnSpc>
                <a:spcPct val="150000"/>
              </a:lnSpc>
              <a:spcAft>
                <a:spcPts val="0"/>
              </a:spcAft>
            </a:pPr>
            <a:r>
              <a:rPr lang="en-GB" sz="1600" b="1" dirty="0" smtClean="0">
                <a:solidFill>
                  <a:schemeClr val="bg1"/>
                </a:solidFill>
                <a:ea typeface="Times New Roman" panose="02020603050405020304" pitchFamily="18" charset="0"/>
                <a:cs typeface="Verdana" panose="020B0604030504040204" pitchFamily="34" charset="0"/>
              </a:rPr>
              <a:t>Love </a:t>
            </a:r>
            <a:r>
              <a:rPr lang="en-GB" sz="1600" b="1" dirty="0">
                <a:solidFill>
                  <a:schemeClr val="bg1"/>
                </a:solidFill>
                <a:ea typeface="Times New Roman" panose="02020603050405020304" pitchFamily="18" charset="0"/>
                <a:cs typeface="Verdana" panose="020B0604030504040204" pitchFamily="34" charset="0"/>
              </a:rPr>
              <a:t>your neighbour </a:t>
            </a:r>
            <a:endParaRPr lang="en-GB" sz="1600" dirty="0">
              <a:solidFill>
                <a:schemeClr val="bg1"/>
              </a:solidFill>
              <a:ea typeface="Times New Roman" panose="02020603050405020304" pitchFamily="18" charset="0"/>
              <a:cs typeface="Verdana" panose="020B0604030504040204" pitchFamily="34" charset="0"/>
            </a:endParaRPr>
          </a:p>
          <a:p>
            <a:pPr>
              <a:lnSpc>
                <a:spcPct val="150000"/>
              </a:lnSpc>
              <a:spcAft>
                <a:spcPts val="0"/>
              </a:spcAft>
            </a:pPr>
            <a:r>
              <a:rPr lang="en-GB" sz="1600" dirty="0">
                <a:solidFill>
                  <a:schemeClr val="bg1"/>
                </a:solidFill>
                <a:ea typeface="Times New Roman" panose="02020603050405020304" pitchFamily="18" charset="0"/>
                <a:cs typeface="Verdana" panose="020B0604030504040204" pitchFamily="34" charset="0"/>
              </a:rPr>
              <a:t> </a:t>
            </a:r>
          </a:p>
          <a:p>
            <a:pPr>
              <a:lnSpc>
                <a:spcPct val="150000"/>
              </a:lnSpc>
              <a:spcAft>
                <a:spcPts val="0"/>
              </a:spcAft>
            </a:pPr>
            <a:r>
              <a:rPr lang="en-GB" sz="1600" dirty="0">
                <a:solidFill>
                  <a:schemeClr val="bg1"/>
                </a:solidFill>
                <a:ea typeface="Times New Roman" panose="02020603050405020304" pitchFamily="18" charset="0"/>
                <a:cs typeface="Verdana" panose="020B0604030504040204" pitchFamily="34" charset="0"/>
              </a:rPr>
              <a:t>Jesus, friend and brother, </a:t>
            </a:r>
          </a:p>
          <a:p>
            <a:pPr>
              <a:lnSpc>
                <a:spcPct val="150000"/>
              </a:lnSpc>
              <a:spcAft>
                <a:spcPts val="0"/>
              </a:spcAft>
            </a:pPr>
            <a:r>
              <a:rPr lang="en-GB" sz="1600" dirty="0">
                <a:solidFill>
                  <a:schemeClr val="bg1"/>
                </a:solidFill>
                <a:ea typeface="Times New Roman" panose="02020603050405020304" pitchFamily="18" charset="0"/>
                <a:cs typeface="Verdana" panose="020B0604030504040204" pitchFamily="34" charset="0"/>
              </a:rPr>
              <a:t>You know what it is like </a:t>
            </a:r>
          </a:p>
          <a:p>
            <a:pPr>
              <a:lnSpc>
                <a:spcPct val="150000"/>
              </a:lnSpc>
              <a:spcAft>
                <a:spcPts val="0"/>
              </a:spcAft>
            </a:pPr>
            <a:r>
              <a:rPr lang="en-GB" sz="1600" dirty="0">
                <a:solidFill>
                  <a:schemeClr val="bg1"/>
                </a:solidFill>
                <a:ea typeface="Times New Roman" panose="02020603050405020304" pitchFamily="18" charset="0"/>
                <a:cs typeface="Verdana" panose="020B0604030504040204" pitchFamily="34" charset="0"/>
              </a:rPr>
              <a:t>to be hungry and thirsty. </a:t>
            </a:r>
          </a:p>
          <a:p>
            <a:pPr>
              <a:lnSpc>
                <a:spcPct val="150000"/>
              </a:lnSpc>
              <a:spcAft>
                <a:spcPts val="0"/>
              </a:spcAft>
            </a:pPr>
            <a:r>
              <a:rPr lang="en-GB" sz="1600" dirty="0">
                <a:solidFill>
                  <a:schemeClr val="bg1"/>
                </a:solidFill>
                <a:ea typeface="Times New Roman" panose="02020603050405020304" pitchFamily="18" charset="0"/>
                <a:cs typeface="Verdana" panose="020B0604030504040204" pitchFamily="34" charset="0"/>
              </a:rPr>
              <a:t> </a:t>
            </a:r>
          </a:p>
          <a:p>
            <a:pPr>
              <a:lnSpc>
                <a:spcPct val="150000"/>
              </a:lnSpc>
              <a:spcAft>
                <a:spcPts val="0"/>
              </a:spcAft>
            </a:pPr>
            <a:r>
              <a:rPr lang="en-GB" sz="1600" dirty="0">
                <a:solidFill>
                  <a:schemeClr val="bg1"/>
                </a:solidFill>
                <a:ea typeface="Times New Roman" panose="02020603050405020304" pitchFamily="18" charset="0"/>
                <a:cs typeface="Verdana" panose="020B0604030504040204" pitchFamily="34" charset="0"/>
              </a:rPr>
              <a:t>You know what it feels like </a:t>
            </a:r>
          </a:p>
          <a:p>
            <a:pPr>
              <a:lnSpc>
                <a:spcPct val="150000"/>
              </a:lnSpc>
              <a:spcAft>
                <a:spcPts val="0"/>
              </a:spcAft>
            </a:pPr>
            <a:r>
              <a:rPr lang="en-GB" sz="1600" dirty="0">
                <a:solidFill>
                  <a:schemeClr val="bg1"/>
                </a:solidFill>
                <a:ea typeface="Times New Roman" panose="02020603050405020304" pitchFamily="18" charset="0"/>
                <a:cs typeface="Verdana" panose="020B0604030504040204" pitchFamily="34" charset="0"/>
              </a:rPr>
              <a:t>to be a stranger who is made unwelcome. </a:t>
            </a:r>
          </a:p>
          <a:p>
            <a:pPr>
              <a:lnSpc>
                <a:spcPct val="150000"/>
              </a:lnSpc>
              <a:spcAft>
                <a:spcPts val="0"/>
              </a:spcAft>
            </a:pPr>
            <a:r>
              <a:rPr lang="en-GB" sz="1600" dirty="0">
                <a:solidFill>
                  <a:schemeClr val="bg1"/>
                </a:solidFill>
                <a:ea typeface="Times New Roman" panose="02020603050405020304" pitchFamily="18" charset="0"/>
                <a:cs typeface="Verdana" panose="020B0604030504040204" pitchFamily="34" charset="0"/>
              </a:rPr>
              <a:t> </a:t>
            </a:r>
          </a:p>
          <a:p>
            <a:pPr>
              <a:lnSpc>
                <a:spcPct val="150000"/>
              </a:lnSpc>
              <a:spcAft>
                <a:spcPts val="0"/>
              </a:spcAft>
            </a:pPr>
            <a:r>
              <a:rPr lang="en-GB" sz="1600" dirty="0">
                <a:solidFill>
                  <a:schemeClr val="bg1"/>
                </a:solidFill>
                <a:ea typeface="Times New Roman" panose="02020603050405020304" pitchFamily="18" charset="0"/>
                <a:cs typeface="Verdana" panose="020B0604030504040204" pitchFamily="34" charset="0"/>
              </a:rPr>
              <a:t>You know the suffering of all </a:t>
            </a:r>
          </a:p>
          <a:p>
            <a:pPr>
              <a:lnSpc>
                <a:spcPct val="150000"/>
              </a:lnSpc>
              <a:spcAft>
                <a:spcPts val="0"/>
              </a:spcAft>
            </a:pPr>
            <a:r>
              <a:rPr lang="en-GB" sz="1600" dirty="0">
                <a:solidFill>
                  <a:schemeClr val="bg1"/>
                </a:solidFill>
                <a:ea typeface="Times New Roman" panose="02020603050405020304" pitchFamily="18" charset="0"/>
                <a:cs typeface="Verdana" panose="020B0604030504040204" pitchFamily="34" charset="0"/>
              </a:rPr>
              <a:t>who have lost everything. </a:t>
            </a:r>
          </a:p>
          <a:p>
            <a:pPr>
              <a:lnSpc>
                <a:spcPct val="150000"/>
              </a:lnSpc>
              <a:spcAft>
                <a:spcPts val="0"/>
              </a:spcAft>
            </a:pPr>
            <a:r>
              <a:rPr lang="en-GB" sz="1600" dirty="0">
                <a:solidFill>
                  <a:schemeClr val="bg1"/>
                </a:solidFill>
                <a:ea typeface="Times New Roman" panose="02020603050405020304" pitchFamily="18" charset="0"/>
                <a:cs typeface="Verdana" panose="020B0604030504040204" pitchFamily="34" charset="0"/>
              </a:rPr>
              <a:t> </a:t>
            </a:r>
          </a:p>
          <a:p>
            <a:pPr>
              <a:lnSpc>
                <a:spcPct val="150000"/>
              </a:lnSpc>
              <a:spcAft>
                <a:spcPts val="0"/>
              </a:spcAft>
            </a:pPr>
            <a:r>
              <a:rPr lang="en-GB" sz="1600" dirty="0">
                <a:solidFill>
                  <a:schemeClr val="bg1"/>
                </a:solidFill>
                <a:ea typeface="Times New Roman" panose="02020603050405020304" pitchFamily="18" charset="0"/>
                <a:cs typeface="Verdana" panose="020B0604030504040204" pitchFamily="34" charset="0"/>
              </a:rPr>
              <a:t>We pray that by welcoming refugees </a:t>
            </a:r>
          </a:p>
          <a:p>
            <a:pPr>
              <a:lnSpc>
                <a:spcPct val="150000"/>
              </a:lnSpc>
              <a:spcAft>
                <a:spcPts val="0"/>
              </a:spcAft>
            </a:pPr>
            <a:r>
              <a:rPr lang="en-GB" sz="1600" dirty="0">
                <a:solidFill>
                  <a:schemeClr val="bg1"/>
                </a:solidFill>
                <a:ea typeface="Times New Roman" panose="02020603050405020304" pitchFamily="18" charset="0"/>
                <a:cs typeface="Verdana" panose="020B0604030504040204" pitchFamily="34" charset="0"/>
              </a:rPr>
              <a:t>we may show love for our neighbour </a:t>
            </a:r>
          </a:p>
          <a:p>
            <a:pPr>
              <a:lnSpc>
                <a:spcPct val="150000"/>
              </a:lnSpc>
              <a:spcAft>
                <a:spcPts val="0"/>
              </a:spcAft>
            </a:pPr>
            <a:r>
              <a:rPr lang="en-GB" sz="1600" dirty="0">
                <a:solidFill>
                  <a:schemeClr val="bg1"/>
                </a:solidFill>
                <a:ea typeface="Times New Roman" panose="02020603050405020304" pitchFamily="18" charset="0"/>
                <a:cs typeface="Verdana" panose="020B0604030504040204" pitchFamily="34" charset="0"/>
              </a:rPr>
              <a:t>and be closer to you. </a:t>
            </a:r>
          </a:p>
          <a:p>
            <a:pPr>
              <a:lnSpc>
                <a:spcPct val="150000"/>
              </a:lnSpc>
              <a:spcAft>
                <a:spcPts val="0"/>
              </a:spcAft>
            </a:pPr>
            <a:r>
              <a:rPr lang="en-GB" sz="1600" dirty="0" smtClean="0">
                <a:solidFill>
                  <a:schemeClr val="bg1"/>
                </a:solidFill>
                <a:ea typeface="Times New Roman" panose="02020603050405020304" pitchFamily="18" charset="0"/>
                <a:cs typeface="Verdana" panose="020B0604030504040204" pitchFamily="34" charset="0"/>
              </a:rPr>
              <a:t>				Amen</a:t>
            </a:r>
            <a:r>
              <a:rPr lang="en-GB" sz="1600" dirty="0">
                <a:solidFill>
                  <a:schemeClr val="bg1"/>
                </a:solidFill>
                <a:ea typeface="Times New Roman" panose="02020603050405020304" pitchFamily="18" charset="0"/>
                <a:cs typeface="Verdana" panose="020B0604030504040204" pitchFamily="34" charset="0"/>
              </a:rPr>
              <a:t>. </a:t>
            </a:r>
            <a:endParaRPr lang="en-GB" sz="1400" dirty="0">
              <a:solidFill>
                <a:schemeClr val="bg1"/>
              </a:solidFill>
              <a:ea typeface="Times New Roman" panose="02020603050405020304" pitchFamily="18" charset="0"/>
              <a:cs typeface="Times New Roman" panose="02020603050405020304" pitchFamily="18" charset="0"/>
            </a:endParaRPr>
          </a:p>
          <a:p>
            <a:pPr>
              <a:lnSpc>
                <a:spcPts val="1500"/>
              </a:lnSpc>
              <a:spcAft>
                <a:spcPts val="0"/>
              </a:spcAft>
            </a:pPr>
            <a:r>
              <a:rPr lang="en-GB" sz="1400" i="1" dirty="0">
                <a:solidFill>
                  <a:schemeClr val="bg1"/>
                </a:solidFill>
                <a:ea typeface="Times New Roman" panose="02020603050405020304" pitchFamily="18" charset="0"/>
                <a:cs typeface="Times New Roman" panose="02020603050405020304" pitchFamily="18" charset="0"/>
              </a:rPr>
              <a:t>			</a:t>
            </a:r>
            <a:r>
              <a:rPr lang="en-GB" sz="800" i="1" dirty="0">
                <a:solidFill>
                  <a:schemeClr val="bg1"/>
                </a:solidFill>
                <a:ea typeface="Times New Roman" panose="02020603050405020304" pitchFamily="18" charset="0"/>
                <a:cs typeface="Times New Roman" panose="02020603050405020304" pitchFamily="18" charset="0"/>
              </a:rPr>
              <a:t>Tony Singleton/CAFOD</a:t>
            </a:r>
            <a:endParaRPr lang="en-GB" sz="800" dirty="0">
              <a:solidFill>
                <a:schemeClr val="bg1"/>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5667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6272"/>
            <a:ext cx="9581503" cy="6386364"/>
          </a:xfrm>
          <a:prstGeom prst="rect">
            <a:avLst/>
          </a:prstGeom>
        </p:spPr>
      </p:pic>
      <p:sp>
        <p:nvSpPr>
          <p:cNvPr id="4" name="TextBox 3">
            <a:hlinkClick r:id="rId4"/>
          </p:cNvPr>
          <p:cNvSpPr txBox="1"/>
          <p:nvPr/>
        </p:nvSpPr>
        <p:spPr>
          <a:xfrm>
            <a:off x="3306609" y="1908445"/>
            <a:ext cx="2968282" cy="1200329"/>
          </a:xfrm>
          <a:prstGeom prst="rect">
            <a:avLst/>
          </a:prstGeom>
          <a:solidFill>
            <a:schemeClr val="accent4">
              <a:alpha val="50000"/>
            </a:schemeClr>
          </a:solidFill>
          <a:ln>
            <a:solidFill>
              <a:schemeClr val="accent4">
                <a:alpha val="50000"/>
              </a:schemeClr>
            </a:solidFill>
          </a:ln>
        </p:spPr>
        <p:txBody>
          <a:bodyPr wrap="square" rtlCol="0">
            <a:spAutoFit/>
          </a:bodyPr>
          <a:lstStyle/>
          <a:p>
            <a:r>
              <a:rPr lang="en-GB" sz="3600" dirty="0" smtClean="0">
                <a:solidFill>
                  <a:schemeClr val="bg1"/>
                </a:solidFill>
              </a:rPr>
              <a:t>Find out more here</a:t>
            </a:r>
            <a:endParaRPr lang="en-GB" sz="3600" dirty="0">
              <a:solidFill>
                <a:schemeClr val="bg1"/>
              </a:solidFill>
            </a:endParaRPr>
          </a:p>
        </p:txBody>
      </p:sp>
      <p:sp>
        <p:nvSpPr>
          <p:cNvPr id="6" name="TextBox 5"/>
          <p:cNvSpPr txBox="1"/>
          <p:nvPr/>
        </p:nvSpPr>
        <p:spPr>
          <a:xfrm>
            <a:off x="225083" y="4887304"/>
            <a:ext cx="4065563" cy="923330"/>
          </a:xfrm>
          <a:prstGeom prst="rect">
            <a:avLst/>
          </a:prstGeom>
          <a:solidFill>
            <a:schemeClr val="accent4">
              <a:alpha val="50000"/>
            </a:schemeClr>
          </a:solidFill>
          <a:ln>
            <a:solidFill>
              <a:schemeClr val="accent4">
                <a:alpha val="50000"/>
              </a:schemeClr>
            </a:solidFill>
          </a:ln>
        </p:spPr>
        <p:txBody>
          <a:bodyPr wrap="square" rtlCol="0">
            <a:spAutoFit/>
          </a:bodyPr>
          <a:lstStyle/>
          <a:p>
            <a:r>
              <a:rPr lang="en-GB" sz="1800" dirty="0">
                <a:solidFill>
                  <a:schemeClr val="bg1"/>
                </a:solidFill>
              </a:rPr>
              <a:t>Credits: REUTERS/Marko </a:t>
            </a:r>
            <a:r>
              <a:rPr lang="en-GB" sz="1800" dirty="0" err="1">
                <a:solidFill>
                  <a:schemeClr val="bg1"/>
                </a:solidFill>
              </a:rPr>
              <a:t>Djurica</a:t>
            </a:r>
            <a:r>
              <a:rPr lang="en-GB" sz="1800" dirty="0">
                <a:solidFill>
                  <a:schemeClr val="bg1"/>
                </a:solidFill>
              </a:rPr>
              <a:t>, REUTERS/Kai </a:t>
            </a:r>
            <a:r>
              <a:rPr lang="en-GB" sz="1800" dirty="0" err="1">
                <a:solidFill>
                  <a:schemeClr val="bg1"/>
                </a:solidFill>
              </a:rPr>
              <a:t>Pfaffenbach</a:t>
            </a:r>
            <a:r>
              <a:rPr lang="en-GB" sz="1800" dirty="0">
                <a:solidFill>
                  <a:schemeClr val="bg1"/>
                </a:solidFill>
              </a:rPr>
              <a:t>, </a:t>
            </a:r>
            <a:r>
              <a:rPr lang="en-GB" sz="1800" dirty="0" smtClean="0">
                <a:solidFill>
                  <a:schemeClr val="bg1"/>
                </a:solidFill>
              </a:rPr>
              <a:t>Caritas Greece, Caritas Turkey</a:t>
            </a:r>
            <a:endParaRPr lang="en-GB" sz="1800" dirty="0">
              <a:solidFill>
                <a:schemeClr val="bg1"/>
              </a:solidFill>
            </a:endParaRPr>
          </a:p>
        </p:txBody>
      </p:sp>
    </p:spTree>
    <p:extLst>
      <p:ext uri="{BB962C8B-B14F-4D97-AF65-F5344CB8AC3E}">
        <p14:creationId xmlns:p14="http://schemas.microsoft.com/office/powerpoint/2010/main" val="2250882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 y="0"/>
            <a:ext cx="9486900" cy="6323308"/>
          </a:xfrm>
          <a:prstGeom prst="rect">
            <a:avLst/>
          </a:prstGeom>
        </p:spPr>
      </p:pic>
      <p:sp>
        <p:nvSpPr>
          <p:cNvPr id="3" name="TextBox 2"/>
          <p:cNvSpPr txBox="1"/>
          <p:nvPr/>
        </p:nvSpPr>
        <p:spPr>
          <a:xfrm>
            <a:off x="142877" y="152400"/>
            <a:ext cx="5825438" cy="461665"/>
          </a:xfrm>
          <a:prstGeom prst="rect">
            <a:avLst/>
          </a:prstGeom>
          <a:solidFill>
            <a:schemeClr val="accent4">
              <a:alpha val="50000"/>
            </a:schemeClr>
          </a:solidFill>
          <a:ln>
            <a:solidFill>
              <a:schemeClr val="accent4">
                <a:alpha val="50000"/>
              </a:schemeClr>
            </a:solidFill>
          </a:ln>
        </p:spPr>
        <p:txBody>
          <a:bodyPr wrap="square" rtlCol="0">
            <a:spAutoFit/>
          </a:bodyPr>
          <a:lstStyle/>
          <a:p>
            <a:r>
              <a:rPr lang="en-GB" dirty="0" smtClean="0">
                <a:solidFill>
                  <a:schemeClr val="bg1"/>
                </a:solidFill>
              </a:rPr>
              <a:t>The movement of people is not new. </a:t>
            </a:r>
          </a:p>
        </p:txBody>
      </p:sp>
      <p:sp>
        <p:nvSpPr>
          <p:cNvPr id="6" name="TextBox 5"/>
          <p:cNvSpPr txBox="1"/>
          <p:nvPr/>
        </p:nvSpPr>
        <p:spPr>
          <a:xfrm>
            <a:off x="142877" y="4445081"/>
            <a:ext cx="4763400" cy="461665"/>
          </a:xfrm>
          <a:prstGeom prst="rect">
            <a:avLst/>
          </a:prstGeom>
          <a:solidFill>
            <a:schemeClr val="accent4">
              <a:alpha val="50000"/>
            </a:schemeClr>
          </a:solidFill>
          <a:ln>
            <a:solidFill>
              <a:schemeClr val="accent4">
                <a:alpha val="50000"/>
              </a:schemeClr>
            </a:solidFill>
          </a:ln>
        </p:spPr>
        <p:txBody>
          <a:bodyPr wrap="square" rtlCol="0">
            <a:spAutoFit/>
          </a:bodyPr>
          <a:lstStyle/>
          <a:p>
            <a:r>
              <a:rPr lang="en-GB" dirty="0" smtClean="0">
                <a:solidFill>
                  <a:schemeClr val="bg1"/>
                </a:solidFill>
              </a:rPr>
              <a:t>But why do people move?</a:t>
            </a:r>
            <a:endParaRPr lang="en-GB" dirty="0">
              <a:solidFill>
                <a:schemeClr val="bg1"/>
              </a:solidFill>
            </a:endParaRPr>
          </a:p>
        </p:txBody>
      </p:sp>
      <p:sp>
        <p:nvSpPr>
          <p:cNvPr id="7" name="TextBox 6"/>
          <p:cNvSpPr txBox="1"/>
          <p:nvPr/>
        </p:nvSpPr>
        <p:spPr>
          <a:xfrm>
            <a:off x="1705233" y="1027320"/>
            <a:ext cx="7191632" cy="830997"/>
          </a:xfrm>
          <a:prstGeom prst="rect">
            <a:avLst/>
          </a:prstGeom>
          <a:solidFill>
            <a:schemeClr val="accent4">
              <a:alpha val="50000"/>
            </a:schemeClr>
          </a:solidFill>
          <a:ln>
            <a:solidFill>
              <a:schemeClr val="accent4">
                <a:alpha val="50000"/>
              </a:schemeClr>
            </a:solidFill>
          </a:ln>
        </p:spPr>
        <p:txBody>
          <a:bodyPr wrap="square" rtlCol="0">
            <a:spAutoFit/>
          </a:bodyPr>
          <a:lstStyle/>
          <a:p>
            <a:r>
              <a:rPr lang="en-GB" dirty="0">
                <a:solidFill>
                  <a:schemeClr val="bg1"/>
                </a:solidFill>
              </a:rPr>
              <a:t>For thousands of years, people have moved from one area of the world to another. </a:t>
            </a:r>
          </a:p>
        </p:txBody>
      </p:sp>
      <p:sp>
        <p:nvSpPr>
          <p:cNvPr id="8" name="TextBox 7"/>
          <p:cNvSpPr txBox="1"/>
          <p:nvPr/>
        </p:nvSpPr>
        <p:spPr>
          <a:xfrm>
            <a:off x="142877" y="2218757"/>
            <a:ext cx="5825438" cy="461665"/>
          </a:xfrm>
          <a:prstGeom prst="rect">
            <a:avLst/>
          </a:prstGeom>
          <a:solidFill>
            <a:schemeClr val="accent4">
              <a:alpha val="50000"/>
            </a:schemeClr>
          </a:solidFill>
          <a:ln>
            <a:solidFill>
              <a:schemeClr val="accent4">
                <a:alpha val="50000"/>
              </a:schemeClr>
            </a:solidFill>
          </a:ln>
        </p:spPr>
        <p:txBody>
          <a:bodyPr wrap="square" rtlCol="0">
            <a:spAutoFit/>
          </a:bodyPr>
          <a:lstStyle/>
          <a:p>
            <a:r>
              <a:rPr lang="en-GB" dirty="0" smtClean="0">
                <a:solidFill>
                  <a:schemeClr val="bg1"/>
                </a:solidFill>
              </a:rPr>
              <a:t>This is called migration.</a:t>
            </a:r>
            <a:endParaRPr lang="en-GB" dirty="0">
              <a:solidFill>
                <a:schemeClr val="bg1"/>
              </a:solidFill>
            </a:endParaRPr>
          </a:p>
        </p:txBody>
      </p:sp>
    </p:spTree>
    <p:extLst>
      <p:ext uri="{BB962C8B-B14F-4D97-AF65-F5344CB8AC3E}">
        <p14:creationId xmlns:p14="http://schemas.microsoft.com/office/powerpoint/2010/main" val="388383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346" y="0"/>
            <a:ext cx="9502346" cy="6336708"/>
          </a:xfrm>
          <a:prstGeom prst="rect">
            <a:avLst/>
          </a:prstGeom>
        </p:spPr>
      </p:pic>
      <p:sp>
        <p:nvSpPr>
          <p:cNvPr id="3" name="TextBox 2"/>
          <p:cNvSpPr txBox="1"/>
          <p:nvPr/>
        </p:nvSpPr>
        <p:spPr>
          <a:xfrm>
            <a:off x="280155" y="5200614"/>
            <a:ext cx="8562975" cy="830997"/>
          </a:xfrm>
          <a:prstGeom prst="rect">
            <a:avLst/>
          </a:prstGeom>
          <a:solidFill>
            <a:schemeClr val="accent4">
              <a:alpha val="50000"/>
            </a:schemeClr>
          </a:solidFill>
          <a:ln>
            <a:solidFill>
              <a:schemeClr val="accent4">
                <a:alpha val="50000"/>
              </a:schemeClr>
            </a:solidFill>
          </a:ln>
        </p:spPr>
        <p:txBody>
          <a:bodyPr wrap="square" rtlCol="0">
            <a:spAutoFit/>
          </a:bodyPr>
          <a:lstStyle/>
          <a:p>
            <a:r>
              <a:rPr lang="en-GB" dirty="0" smtClean="0">
                <a:solidFill>
                  <a:schemeClr val="bg1"/>
                </a:solidFill>
              </a:rPr>
              <a:t>Refugees and migrants often use the same routes and modes of transport, as they make their journey.   </a:t>
            </a:r>
            <a:endParaRPr lang="en-GB" dirty="0">
              <a:solidFill>
                <a:schemeClr val="bg1"/>
              </a:solidFill>
            </a:endParaRPr>
          </a:p>
        </p:txBody>
      </p:sp>
    </p:spTree>
    <p:extLst>
      <p:ext uri="{BB962C8B-B14F-4D97-AF65-F5344CB8AC3E}">
        <p14:creationId xmlns:p14="http://schemas.microsoft.com/office/powerpoint/2010/main" val="1993118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989" y="-1"/>
            <a:ext cx="9489989" cy="6326659"/>
          </a:xfrm>
          <a:prstGeom prst="rect">
            <a:avLst/>
          </a:prstGeom>
        </p:spPr>
      </p:pic>
      <p:sp>
        <p:nvSpPr>
          <p:cNvPr id="3" name="TextBox 2"/>
          <p:cNvSpPr txBox="1"/>
          <p:nvPr/>
        </p:nvSpPr>
        <p:spPr>
          <a:xfrm>
            <a:off x="984737" y="5142630"/>
            <a:ext cx="7329269" cy="830997"/>
          </a:xfrm>
          <a:prstGeom prst="rect">
            <a:avLst/>
          </a:prstGeom>
          <a:solidFill>
            <a:schemeClr val="accent4">
              <a:alpha val="50000"/>
            </a:schemeClr>
          </a:solidFill>
          <a:ln>
            <a:solidFill>
              <a:schemeClr val="accent4">
                <a:alpha val="50000"/>
              </a:schemeClr>
            </a:solidFill>
          </a:ln>
        </p:spPr>
        <p:txBody>
          <a:bodyPr wrap="square" rtlCol="0">
            <a:spAutoFit/>
          </a:bodyPr>
          <a:lstStyle/>
          <a:p>
            <a:r>
              <a:rPr lang="en-GB" dirty="0">
                <a:solidFill>
                  <a:schemeClr val="bg1"/>
                </a:solidFill>
              </a:rPr>
              <a:t>P</a:t>
            </a:r>
            <a:r>
              <a:rPr lang="en-GB" dirty="0" smtClean="0">
                <a:solidFill>
                  <a:schemeClr val="bg1"/>
                </a:solidFill>
              </a:rPr>
              <a:t>eople </a:t>
            </a:r>
            <a:r>
              <a:rPr lang="en-GB" dirty="0">
                <a:solidFill>
                  <a:schemeClr val="bg1"/>
                </a:solidFill>
              </a:rPr>
              <a:t>often put their life at </a:t>
            </a:r>
            <a:r>
              <a:rPr lang="en-GB" dirty="0" smtClean="0">
                <a:solidFill>
                  <a:schemeClr val="bg1"/>
                </a:solidFill>
              </a:rPr>
              <a:t>risk, as they try to find a safe place to live or a better life.</a:t>
            </a:r>
            <a:endParaRPr lang="en-GB" dirty="0">
              <a:solidFill>
                <a:schemeClr val="bg1"/>
              </a:solidFill>
            </a:endParaRPr>
          </a:p>
        </p:txBody>
      </p:sp>
    </p:spTree>
    <p:extLst>
      <p:ext uri="{BB962C8B-B14F-4D97-AF65-F5344CB8AC3E}">
        <p14:creationId xmlns:p14="http://schemas.microsoft.com/office/powerpoint/2010/main" val="801246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2"/>
          <p:cNvPicPr>
            <a:picLocks noGrp="1"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275" y="0"/>
            <a:ext cx="9480550" cy="631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52617" y="5156698"/>
            <a:ext cx="7702063" cy="830997"/>
          </a:xfrm>
          <a:prstGeom prst="rect">
            <a:avLst/>
          </a:prstGeom>
          <a:solidFill>
            <a:schemeClr val="accent4">
              <a:alpha val="50000"/>
            </a:schemeClr>
          </a:solidFill>
          <a:ln>
            <a:solidFill>
              <a:schemeClr val="accent4">
                <a:alpha val="50000"/>
              </a:schemeClr>
            </a:solidFill>
          </a:ln>
        </p:spPr>
        <p:txBody>
          <a:bodyPr wrap="square" rtlCol="0">
            <a:spAutoFit/>
          </a:bodyPr>
          <a:lstStyle/>
          <a:p>
            <a:pPr>
              <a:defRPr/>
            </a:pPr>
            <a:r>
              <a:rPr lang="en-GB" dirty="0" smtClean="0">
                <a:solidFill>
                  <a:schemeClr val="bg1"/>
                </a:solidFill>
              </a:rPr>
              <a:t>Like many others, </a:t>
            </a:r>
            <a:r>
              <a:rPr lang="en-GB" dirty="0" err="1" smtClean="0">
                <a:solidFill>
                  <a:schemeClr val="bg1"/>
                </a:solidFill>
              </a:rPr>
              <a:t>Abir</a:t>
            </a:r>
            <a:r>
              <a:rPr lang="en-GB" dirty="0" smtClean="0">
                <a:solidFill>
                  <a:schemeClr val="bg1"/>
                </a:solidFill>
              </a:rPr>
              <a:t> </a:t>
            </a:r>
            <a:r>
              <a:rPr lang="en-GB" dirty="0">
                <a:solidFill>
                  <a:schemeClr val="bg1"/>
                </a:solidFill>
              </a:rPr>
              <a:t>and </a:t>
            </a:r>
            <a:r>
              <a:rPr lang="en-GB" dirty="0" smtClean="0">
                <a:solidFill>
                  <a:schemeClr val="bg1"/>
                </a:solidFill>
              </a:rPr>
              <a:t>Tony’s family </a:t>
            </a:r>
            <a:r>
              <a:rPr lang="en-GB" dirty="0">
                <a:solidFill>
                  <a:schemeClr val="bg1"/>
                </a:solidFill>
              </a:rPr>
              <a:t>fled </a:t>
            </a:r>
            <a:r>
              <a:rPr lang="en-GB" dirty="0" smtClean="0">
                <a:solidFill>
                  <a:schemeClr val="bg1"/>
                </a:solidFill>
              </a:rPr>
              <a:t>from Syria to Lebanon, a neighbouring country. </a:t>
            </a:r>
            <a:endParaRPr lang="en-GB" dirty="0">
              <a:solidFill>
                <a:schemeClr val="bg1"/>
              </a:solidFill>
            </a:endParaRPr>
          </a:p>
        </p:txBody>
      </p:sp>
    </p:spTree>
    <p:extLst>
      <p:ext uri="{BB962C8B-B14F-4D97-AF65-F5344CB8AC3E}">
        <p14:creationId xmlns:p14="http://schemas.microsoft.com/office/powerpoint/2010/main" val="3473372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1351"/>
            <a:ext cx="9144000" cy="6858000"/>
          </a:xfrm>
          <a:prstGeom prst="rect">
            <a:avLst/>
          </a:prstGeom>
        </p:spPr>
      </p:pic>
      <p:sp>
        <p:nvSpPr>
          <p:cNvPr id="3" name="TextBox 2"/>
          <p:cNvSpPr txBox="1"/>
          <p:nvPr/>
        </p:nvSpPr>
        <p:spPr>
          <a:xfrm>
            <a:off x="290512" y="180535"/>
            <a:ext cx="8562975" cy="830997"/>
          </a:xfrm>
          <a:prstGeom prst="rect">
            <a:avLst/>
          </a:prstGeom>
          <a:solidFill>
            <a:schemeClr val="accent4">
              <a:alpha val="50000"/>
            </a:schemeClr>
          </a:solidFill>
          <a:ln>
            <a:solidFill>
              <a:schemeClr val="accent4">
                <a:alpha val="50000"/>
              </a:schemeClr>
            </a:solidFill>
          </a:ln>
        </p:spPr>
        <p:txBody>
          <a:bodyPr wrap="square" rtlCol="0">
            <a:spAutoFit/>
          </a:bodyPr>
          <a:lstStyle/>
          <a:p>
            <a:r>
              <a:rPr lang="en-GB" dirty="0" smtClean="0">
                <a:solidFill>
                  <a:schemeClr val="bg1"/>
                </a:solidFill>
              </a:rPr>
              <a:t>More than 300,000 people have crossed the Mediterranean so far this year. </a:t>
            </a:r>
            <a:endParaRPr lang="en-GB" dirty="0">
              <a:solidFill>
                <a:schemeClr val="bg1"/>
              </a:solidFill>
            </a:endParaRPr>
          </a:p>
        </p:txBody>
      </p:sp>
    </p:spTree>
    <p:extLst>
      <p:ext uri="{BB962C8B-B14F-4D97-AF65-F5344CB8AC3E}">
        <p14:creationId xmlns:p14="http://schemas.microsoft.com/office/powerpoint/2010/main" val="324640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989" y="-1"/>
            <a:ext cx="9489989" cy="6326659"/>
          </a:xfrm>
          <a:prstGeom prst="rect">
            <a:avLst/>
          </a:prstGeom>
        </p:spPr>
      </p:pic>
      <p:sp>
        <p:nvSpPr>
          <p:cNvPr id="3" name="TextBox 2"/>
          <p:cNvSpPr txBox="1"/>
          <p:nvPr/>
        </p:nvSpPr>
        <p:spPr>
          <a:xfrm>
            <a:off x="3856746" y="124265"/>
            <a:ext cx="5048103" cy="830997"/>
          </a:xfrm>
          <a:prstGeom prst="rect">
            <a:avLst/>
          </a:prstGeom>
          <a:solidFill>
            <a:schemeClr val="accent4">
              <a:alpha val="50000"/>
            </a:schemeClr>
          </a:solidFill>
          <a:ln>
            <a:solidFill>
              <a:schemeClr val="accent4">
                <a:alpha val="50000"/>
              </a:schemeClr>
            </a:solidFill>
          </a:ln>
        </p:spPr>
        <p:txBody>
          <a:bodyPr wrap="square" rtlCol="0">
            <a:spAutoFit/>
          </a:bodyPr>
          <a:lstStyle/>
          <a:p>
            <a:r>
              <a:rPr lang="en-GB" dirty="0" smtClean="0">
                <a:solidFill>
                  <a:schemeClr val="bg1"/>
                </a:solidFill>
              </a:rPr>
              <a:t>Why are more people seeking a new life in Europe? </a:t>
            </a:r>
            <a:endParaRPr lang="en-GB" dirty="0">
              <a:solidFill>
                <a:schemeClr val="bg1"/>
              </a:solidFill>
            </a:endParaRPr>
          </a:p>
        </p:txBody>
      </p:sp>
    </p:spTree>
    <p:extLst>
      <p:ext uri="{BB962C8B-B14F-4D97-AF65-F5344CB8AC3E}">
        <p14:creationId xmlns:p14="http://schemas.microsoft.com/office/powerpoint/2010/main" val="2307216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089" y="-2067"/>
            <a:ext cx="9493089" cy="6328726"/>
          </a:xfrm>
          <a:prstGeom prst="rect">
            <a:avLst/>
          </a:prstGeom>
        </p:spPr>
      </p:pic>
      <p:sp>
        <p:nvSpPr>
          <p:cNvPr id="3" name="TextBox 2"/>
          <p:cNvSpPr txBox="1"/>
          <p:nvPr/>
        </p:nvSpPr>
        <p:spPr>
          <a:xfrm>
            <a:off x="1324561" y="236806"/>
            <a:ext cx="6708091" cy="830997"/>
          </a:xfrm>
          <a:prstGeom prst="rect">
            <a:avLst/>
          </a:prstGeom>
          <a:solidFill>
            <a:schemeClr val="accent4">
              <a:alpha val="50000"/>
            </a:schemeClr>
          </a:solidFill>
          <a:ln>
            <a:solidFill>
              <a:schemeClr val="accent4">
                <a:alpha val="50000"/>
              </a:schemeClr>
            </a:solidFill>
          </a:ln>
        </p:spPr>
        <p:txBody>
          <a:bodyPr wrap="square" rtlCol="0">
            <a:spAutoFit/>
          </a:bodyPr>
          <a:lstStyle/>
          <a:p>
            <a:r>
              <a:rPr lang="en-GB" dirty="0" smtClean="0">
                <a:solidFill>
                  <a:schemeClr val="bg1"/>
                </a:solidFill>
              </a:rPr>
              <a:t>People arrive in new countries in search of safety and a better life. </a:t>
            </a:r>
            <a:endParaRPr lang="en-GB" dirty="0">
              <a:solidFill>
                <a:schemeClr val="bg1"/>
              </a:solidFill>
            </a:endParaRPr>
          </a:p>
        </p:txBody>
      </p:sp>
    </p:spTree>
    <p:extLst>
      <p:ext uri="{BB962C8B-B14F-4D97-AF65-F5344CB8AC3E}">
        <p14:creationId xmlns:p14="http://schemas.microsoft.com/office/powerpoint/2010/main" val="4180457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 y="0"/>
            <a:ext cx="9486900" cy="6324600"/>
          </a:xfrm>
          <a:prstGeom prst="rect">
            <a:avLst/>
          </a:prstGeom>
        </p:spPr>
      </p:pic>
      <p:sp>
        <p:nvSpPr>
          <p:cNvPr id="3" name="TextBox 2"/>
          <p:cNvSpPr txBox="1"/>
          <p:nvPr/>
        </p:nvSpPr>
        <p:spPr>
          <a:xfrm>
            <a:off x="5176911" y="152401"/>
            <a:ext cx="3694967" cy="461665"/>
          </a:xfrm>
          <a:prstGeom prst="rect">
            <a:avLst/>
          </a:prstGeom>
          <a:solidFill>
            <a:schemeClr val="accent4">
              <a:alpha val="50000"/>
            </a:schemeClr>
          </a:solidFill>
          <a:ln>
            <a:solidFill>
              <a:schemeClr val="accent4">
                <a:alpha val="50000"/>
              </a:schemeClr>
            </a:solidFill>
          </a:ln>
        </p:spPr>
        <p:txBody>
          <a:bodyPr wrap="square" rtlCol="0">
            <a:spAutoFit/>
          </a:bodyPr>
          <a:lstStyle/>
          <a:p>
            <a:r>
              <a:rPr lang="en-GB" dirty="0" smtClean="0">
                <a:solidFill>
                  <a:schemeClr val="bg1"/>
                </a:solidFill>
              </a:rPr>
              <a:t>What is CAFOD doing?</a:t>
            </a:r>
            <a:endParaRPr lang="en-GB" dirty="0">
              <a:solidFill>
                <a:schemeClr val="bg1"/>
              </a:solidFill>
            </a:endParaRPr>
          </a:p>
        </p:txBody>
      </p:sp>
    </p:spTree>
    <p:extLst>
      <p:ext uri="{BB962C8B-B14F-4D97-AF65-F5344CB8AC3E}">
        <p14:creationId xmlns:p14="http://schemas.microsoft.com/office/powerpoint/2010/main" val="2661907167"/>
      </p:ext>
    </p:extLst>
  </p:cSld>
  <p:clrMapOvr>
    <a:masterClrMapping/>
  </p:clrMapOvr>
  <p:timing>
    <p:tnLst>
      <p:par>
        <p:cTn id="1" dur="indefinite" restart="never" nodeType="tmRoot"/>
      </p:par>
    </p:tnLst>
  </p:timing>
</p:sld>
</file>

<file path=ppt/theme/theme1.xml><?xml version="1.0" encoding="utf-8"?>
<a:theme xmlns:a="http://schemas.openxmlformats.org/drawingml/2006/main" name="cafod">
  <a:themeElements>
    <a:clrScheme name="">
      <a:dk1>
        <a:srgbClr val="003F47"/>
      </a:dk1>
      <a:lt1>
        <a:srgbClr val="FFFFFF"/>
      </a:lt1>
      <a:dk2>
        <a:srgbClr val="047AAE"/>
      </a:dk2>
      <a:lt2>
        <a:srgbClr val="435608"/>
      </a:lt2>
      <a:accent1>
        <a:srgbClr val="98BB0E"/>
      </a:accent1>
      <a:accent2>
        <a:srgbClr val="047AAE"/>
      </a:accent2>
      <a:accent3>
        <a:srgbClr val="FFFFFF"/>
      </a:accent3>
      <a:accent4>
        <a:srgbClr val="00343B"/>
      </a:accent4>
      <a:accent5>
        <a:srgbClr val="CADAAA"/>
      </a:accent5>
      <a:accent6>
        <a:srgbClr val="036E9D"/>
      </a:accent6>
      <a:hlink>
        <a:srgbClr val="003F47"/>
      </a:hlink>
      <a:folHlink>
        <a:srgbClr val="019894"/>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81873"/>
        </a:dk2>
        <a:lt2>
          <a:srgbClr val="E5E6C3"/>
        </a:lt2>
        <a:accent1>
          <a:srgbClr val="016889"/>
        </a:accent1>
        <a:accent2>
          <a:srgbClr val="333399"/>
        </a:accent2>
        <a:accent3>
          <a:srgbClr val="FFFFFF"/>
        </a:accent3>
        <a:accent4>
          <a:srgbClr val="000000"/>
        </a:accent4>
        <a:accent5>
          <a:srgbClr val="AAB9C4"/>
        </a:accent5>
        <a:accent6>
          <a:srgbClr val="2D2D8A"/>
        </a:accent6>
        <a:hlink>
          <a:srgbClr val="B5B518"/>
        </a:hlink>
        <a:folHlink>
          <a:srgbClr val="AD4200"/>
        </a:folHlink>
      </a:clrScheme>
      <a:clrMap bg1="lt1" tx1="dk1" bg2="lt2" tx2="dk2" accent1="accent1" accent2="accent2" accent3="accent3" accent4="accent4" accent5="accent5" accent6="accent6" hlink="hlink" folHlink="folHlink"/>
    </a:extraClrScheme>
    <a:extraClrScheme>
      <a:clrScheme name="Blank Presentation 14">
        <a:dk1>
          <a:srgbClr val="003E4E"/>
        </a:dk1>
        <a:lt1>
          <a:srgbClr val="FFFFFF"/>
        </a:lt1>
        <a:dk2>
          <a:srgbClr val="0070AD"/>
        </a:dk2>
        <a:lt2>
          <a:srgbClr val="808080"/>
        </a:lt2>
        <a:accent1>
          <a:srgbClr val="96B426"/>
        </a:accent1>
        <a:accent2>
          <a:srgbClr val="0070AD"/>
        </a:accent2>
        <a:accent3>
          <a:srgbClr val="FFFFFF"/>
        </a:accent3>
        <a:accent4>
          <a:srgbClr val="003441"/>
        </a:accent4>
        <a:accent5>
          <a:srgbClr val="C9D6AC"/>
        </a:accent5>
        <a:accent6>
          <a:srgbClr val="00659C"/>
        </a:accent6>
        <a:hlink>
          <a:srgbClr val="003E4E"/>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ntentTypeId xmlns="http://schemas.microsoft.com/sharepoint/v3">0x010100FD97CEFC58BF1141BCD2C24299A8A0A8</ContentTypeId>
    <TemplateUrl xmlns="http://schemas.microsoft.com/sharepoint/v3" xsi:nil="true"/>
    <Originating_x0020_Team xmlns="430995B2-E31B-4EE2-8DC1-85468A2CFE55">Schools</Originating_x0020_Team>
    <Event_x0020_Type xmlns="430995B2-E31B-4EE2-8DC1-85468A2CFE55">N/a</Event_x0020_Type>
    <Year_x0020_it_x0020_refers_x0020_to xmlns="430995B2-E31B-4EE2-8DC1-85468A2CFE55">2014</Year_x0020_it_x0020_refers_x0020_to>
    <Project_x0020_Name xmlns="430995B2-E31B-4EE2-8DC1-85468A2CFE55">N/a</Project_x0020_Name>
    <_SourceUrl xmlns="http://schemas.microsoft.com/sharepoint/v3" xsi:nil="true"/>
    <Project_x0020_Type xmlns="430995B2-E31B-4EE2-8DC1-85468A2CFE55">N/a</Project_x0020_Type>
    <Document_x0020_Type xmlns="430995B2-E31B-4EE2-8DC1-85468A2CFE55">Resource</Document_x0020_Type>
    <Status xmlns="430995B2-E31B-4EE2-8DC1-85468A2CFE55">Draft</Status>
    <xd_ProgID xmlns="http://schemas.microsoft.com/sharepoint/v3" xsi:nil="true"/>
    <Order xmlns="http://schemas.microsoft.com/sharepoint/v3" xsi:nil="true"/>
    <_SharedFileIndex xmlns="http://schemas.microsoft.com/sharepoint/v3" xsi:nil="true"/>
    <Archive xmlns="430995B2-E31B-4EE2-8DC1-85468A2CFE55">false</Archive>
    <MetaInfo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D97CEFC58BF1141BCD2C24299A8A0A8" ma:contentTypeVersion="0" ma:contentTypeDescription="Create a new document." ma:contentTypeScope="" ma:versionID="2317f9cb96d1ae2be7286fd2fd409feb">
  <xsd:schema xmlns:xsd="http://www.w3.org/2001/XMLSchema" xmlns:xs="http://www.w3.org/2001/XMLSchema" xmlns:p="http://schemas.microsoft.com/office/2006/metadata/properties" xmlns:ns1="http://schemas.microsoft.com/sharepoint/v3" xmlns:ns2="430995B2-E31B-4EE2-8DC1-85468A2CFE55" targetNamespace="http://schemas.microsoft.com/office/2006/metadata/properties" ma:root="true" ma:fieldsID="c8e36cb98691bc8ea633ce985968165a" ns1:_="" ns2:_="">
    <xsd:import namespace="http://schemas.microsoft.com/sharepoint/v3"/>
    <xsd:import namespace="430995B2-E31B-4EE2-8DC1-85468A2CFE55"/>
    <xsd:element name="properties">
      <xsd:complexType>
        <xsd:sequence>
          <xsd:element name="documentManagement">
            <xsd:complexType>
              <xsd:all>
                <xsd:element ref="ns2:Status"/>
                <xsd:element ref="ns2:Year_x0020_it_x0020_refers_x0020_to"/>
                <xsd:element ref="ns2:Originating_x0020_Team"/>
                <xsd:element ref="ns2:Project_x0020_Type"/>
                <xsd:element ref="ns2:Project_x0020_Name"/>
                <xsd:element ref="ns2:Event_x0020_Type"/>
                <xsd:element ref="ns2:Document_x0020_Type"/>
                <xsd:element ref="ns1:_ModerationComments" minOccurs="0"/>
                <xsd:element ref="ns1:File_x0020_Type" minOccurs="0"/>
                <xsd:element ref="ns1:HTML_x0020_File_x0020_Type" minOccurs="0"/>
                <xsd:element ref="ns1:_SourceUrl" minOccurs="0"/>
                <xsd:element ref="ns1:_SharedFileIndex" minOccurs="0"/>
                <xsd:element ref="ns2:Archive" minOccurs="0"/>
                <xsd:element ref="ns1:ContentTypeId" minOccurs="0"/>
                <xsd:element ref="ns1:TemplateUrl" minOccurs="0"/>
                <xsd:element ref="ns1:xd_ProgID" minOccurs="0"/>
                <xsd:element ref="ns1:xd_Signature" minOccurs="0"/>
                <xsd:element ref="ns1:ID" minOccurs="0"/>
                <xsd:element ref="ns1:Author" minOccurs="0"/>
                <xsd:element ref="ns1:Editor" minOccurs="0"/>
                <xsd:element ref="ns1:_HasCopyDestinations" minOccurs="0"/>
                <xsd:element ref="ns1:_CopySource" minOccurs="0"/>
                <xsd:element ref="ns1:_ModerationStatus" minOccurs="0"/>
                <xsd:element ref="ns1:FileRef" minOccurs="0"/>
                <xsd:element ref="ns1:FileDirRef" minOccurs="0"/>
                <xsd:element ref="ns1:Last_x0020_Modified" minOccurs="0"/>
                <xsd:element ref="ns1:Created_x0020_Date" minOccurs="0"/>
                <xsd:element ref="ns1:File_x0020_Size" minOccurs="0"/>
                <xsd:element ref="ns1:FSObjType" minOccurs="0"/>
                <xsd:element ref="ns1:CheckedOutUserId" minOccurs="0"/>
                <xsd:element ref="ns1:IsCheckedoutToLocal" minOccurs="0"/>
                <xsd:element ref="ns1:CheckoutUser" minOccurs="0"/>
                <xsd:element ref="ns1:UniqueId" minOccurs="0"/>
                <xsd:element ref="ns1:ProgId" minOccurs="0"/>
                <xsd:element ref="ns1:ScopeId" minOccurs="0"/>
                <xsd:element ref="ns1:VirusStatus" minOccurs="0"/>
                <xsd:element ref="ns1:CheckedOutTitle" minOccurs="0"/>
                <xsd:element ref="ns1:_CheckinComment" minOccurs="0"/>
                <xsd:element ref="ns1:MetaInfo" minOccurs="0"/>
                <xsd:element ref="ns1:_Level" minOccurs="0"/>
                <xsd:element ref="ns1:_IsCurrentVersion" minOccurs="0"/>
                <xsd:element ref="ns1:owshiddenversion" minOccurs="0"/>
                <xsd:element ref="ns1:_UIVersion" minOccurs="0"/>
                <xsd:element ref="ns1:_UIVersionString" minOccurs="0"/>
                <xsd:element ref="ns1:InstanceID" minOccurs="0"/>
                <xsd:element ref="ns1:Order" minOccurs="0"/>
                <xsd:element ref="ns1:GUID" minOccurs="0"/>
                <xsd:element ref="ns1:WorkflowVersion" minOccurs="0"/>
                <xsd:element ref="ns1:WorkflowInstanceID" minOccurs="0"/>
                <xsd:element ref="ns1:ParentVersionString" minOccurs="0"/>
                <xsd:element ref="ns1:ParentLeaf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ModerationComments" ma:index="9" nillable="true" ma:displayName="Approver Comments" ma:hidden="true" ma:internalName="_ModerationComments" ma:readOnly="true">
      <xsd:simpleType>
        <xsd:restriction base="dms:Note"/>
      </xsd:simpleType>
    </xsd:element>
    <xsd:element name="File_x0020_Type" ma:index="12" nillable="true" ma:displayName="File Type" ma:hidden="true" ma:internalName="File_x0020_Type" ma:readOnly="true">
      <xsd:simpleType>
        <xsd:restriction base="dms:Text"/>
      </xsd:simpleType>
    </xsd:element>
    <xsd:element name="HTML_x0020_File_x0020_Type" ma:index="13" nillable="true" ma:displayName="HTML File Type" ma:hidden="true" ma:internalName="HTML_x0020_File_x0020_Type" ma:readOnly="true">
      <xsd:simpleType>
        <xsd:restriction base="dms:Text"/>
      </xsd:simpleType>
    </xsd:element>
    <xsd:element name="_SourceUrl" ma:index="14" nillable="true" ma:displayName="Source URL" ma:hidden="true" ma:internalName="_SourceUrl">
      <xsd:simpleType>
        <xsd:restriction base="dms:Text"/>
      </xsd:simpleType>
    </xsd:element>
    <xsd:element name="_SharedFileIndex" ma:index="15" nillable="true" ma:displayName="Shared File Index" ma:hidden="true" ma:internalName="_SharedFileIndex">
      <xsd:simpleType>
        <xsd:restriction base="dms:Text"/>
      </xsd:simpleType>
    </xsd:element>
    <xsd:element name="ContentTypeId" ma:index="17" nillable="true" ma:displayName="Content Type ID" ma:hidden="true" ma:internalName="ContentTypeId" ma:readOnly="true">
      <xsd:simpleType>
        <xsd:restriction base="dms:Unknown"/>
      </xsd:simpleType>
    </xsd:element>
    <xsd:element name="TemplateUrl" ma:index="18" nillable="true" ma:displayName="Template Link" ma:hidden="true" ma:internalName="TemplateUrl">
      <xsd:simpleType>
        <xsd:restriction base="dms:Text"/>
      </xsd:simpleType>
    </xsd:element>
    <xsd:element name="xd_ProgID" ma:index="19" nillable="true" ma:displayName="HTML File Link" ma:hidden="true" ma:internalName="xd_ProgID">
      <xsd:simpleType>
        <xsd:restriction base="dms:Text"/>
      </xsd:simpleType>
    </xsd:element>
    <xsd:element name="xd_Signature" ma:index="20" nillable="true" ma:displayName="Is Signed" ma:hidden="true" ma:internalName="xd_Signature" ma:readOnly="true">
      <xsd:simpleType>
        <xsd:restriction base="dms:Boolean"/>
      </xsd:simpleType>
    </xsd:element>
    <xsd:element name="ID" ma:index="21" nillable="true" ma:displayName="ID" ma:internalName="ID" ma:readOnly="true">
      <xsd:simpleType>
        <xsd:restriction base="dms:Unknown"/>
      </xsd:simpleType>
    </xsd:element>
    <xsd:element name="Author" ma:index="24" nillable="true" ma:displayName="Created By" ma:list="UserInfo" ma:internalName="Auth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 ma:index="26" nillable="true" ma:displayName="Modified By" ma:list="UserInfo" ma:internalName="Edit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HasCopyDestinations" ma:index="27" nillable="true" ma:displayName="Has Copy Destinations" ma:hidden="true" ma:internalName="_HasCopyDestinations" ma:readOnly="true">
      <xsd:simpleType>
        <xsd:restriction base="dms:Boolean"/>
      </xsd:simpleType>
    </xsd:element>
    <xsd:element name="_CopySource" ma:index="28" nillable="true" ma:displayName="Copy Source" ma:internalName="_CopySource" ma:readOnly="true">
      <xsd:simpleType>
        <xsd:restriction base="dms:Text"/>
      </xsd:simpleType>
    </xsd:element>
    <xsd:element name="_ModerationStatus" ma:index="29" nillable="true" ma:displayName="Approval Status" ma:default="0" ma:hidden="true" ma:internalName="_ModerationStatus" ma:readOnly="true">
      <xsd:simpleType>
        <xsd:restriction base="dms:Unknown"/>
      </xsd:simpleType>
    </xsd:element>
    <xsd:element name="FileRef" ma:index="30" nillable="true" ma:displayName="URL Path" ma:hidden="true" ma:list="Docs" ma:internalName="FileRef" ma:readOnly="true" ma:showField="FullUrl">
      <xsd:simpleType>
        <xsd:restriction base="dms:Lookup"/>
      </xsd:simpleType>
    </xsd:element>
    <xsd:element name="FileDirRef" ma:index="31" nillable="true" ma:displayName="Path" ma:hidden="true" ma:list="Docs" ma:internalName="FileDirRef" ma:readOnly="true" ma:showField="DirName">
      <xsd:simpleType>
        <xsd:restriction base="dms:Lookup"/>
      </xsd:simpleType>
    </xsd:element>
    <xsd:element name="Last_x0020_Modified" ma:index="32" nillable="true" ma:displayName="Modified" ma:format="TRUE" ma:hidden="true" ma:list="Docs" ma:internalName="Last_x0020_Modified" ma:readOnly="true" ma:showField="TimeLastModified">
      <xsd:simpleType>
        <xsd:restriction base="dms:Lookup"/>
      </xsd:simpleType>
    </xsd:element>
    <xsd:element name="Created_x0020_Date" ma:index="33" nillable="true" ma:displayName="Created" ma:format="TRUE" ma:hidden="true" ma:list="Docs" ma:internalName="Created_x0020_Date" ma:readOnly="true" ma:showField="TimeCreated">
      <xsd:simpleType>
        <xsd:restriction base="dms:Lookup"/>
      </xsd:simpleType>
    </xsd:element>
    <xsd:element name="File_x0020_Size" ma:index="34" nillable="true" ma:displayName="File Size" ma:format="TRUE" ma:hidden="true" ma:list="Docs" ma:internalName="File_x0020_Size" ma:readOnly="true" ma:showField="SizeInKB">
      <xsd:simpleType>
        <xsd:restriction base="dms:Lookup"/>
      </xsd:simpleType>
    </xsd:element>
    <xsd:element name="FSObjType" ma:index="35" nillable="true" ma:displayName="Item Type" ma:hidden="true" ma:list="Docs" ma:internalName="FSObjType" ma:readOnly="true" ma:showField="FSType">
      <xsd:simpleType>
        <xsd:restriction base="dms:Lookup"/>
      </xsd:simpleType>
    </xsd:element>
    <xsd:element name="CheckedOutUserId" ma:index="37" nillable="true" ma:displayName="ID of the User who has the item Checked Out" ma:hidden="true" ma:list="Docs" ma:internalName="CheckedOutUserId" ma:readOnly="true" ma:showField="CheckoutUserId">
      <xsd:simpleType>
        <xsd:restriction base="dms:Lookup"/>
      </xsd:simpleType>
    </xsd:element>
    <xsd:element name="IsCheckedoutToLocal" ma:index="38" nillable="true" ma:displayName="Is Checked out to local" ma:hidden="true" ma:list="Docs" ma:internalName="IsCheckedoutToLocal" ma:readOnly="true" ma:showField="IsCheckoutToLocal">
      <xsd:simpleType>
        <xsd:restriction base="dms:Lookup"/>
      </xsd:simpleType>
    </xsd:element>
    <xsd:element name="CheckoutUser" ma:index="39" nillable="true" ma:displayName="Checked Out To" ma:list="UserInfo" ma:internalName="CheckoutUse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UniqueId" ma:index="40" nillable="true" ma:displayName="Unique Id" ma:hidden="true" ma:list="Docs" ma:internalName="UniqueId" ma:readOnly="true" ma:showField="UniqueId">
      <xsd:simpleType>
        <xsd:restriction base="dms:Lookup"/>
      </xsd:simpleType>
    </xsd:element>
    <xsd:element name="ProgId" ma:index="41" nillable="true" ma:displayName="ProgId" ma:hidden="true" ma:list="Docs" ma:internalName="ProgId" ma:readOnly="true" ma:showField="ProgId">
      <xsd:simpleType>
        <xsd:restriction base="dms:Lookup"/>
      </xsd:simpleType>
    </xsd:element>
    <xsd:element name="ScopeId" ma:index="42" nillable="true" ma:displayName="ScopeId" ma:hidden="true" ma:list="Docs" ma:internalName="ScopeId" ma:readOnly="true" ma:showField="ScopeId">
      <xsd:simpleType>
        <xsd:restriction base="dms:Lookup"/>
      </xsd:simpleType>
    </xsd:element>
    <xsd:element name="VirusStatus" ma:index="43" nillable="true" ma:displayName="Virus Status" ma:format="TRUE" ma:hidden="true" ma:list="Docs" ma:internalName="VirusStatus" ma:readOnly="true" ma:showField="Size">
      <xsd:simpleType>
        <xsd:restriction base="dms:Lookup"/>
      </xsd:simpleType>
    </xsd:element>
    <xsd:element name="CheckedOutTitle" ma:index="44" nillable="true" ma:displayName="Checked Out To" ma:format="TRUE" ma:hidden="true" ma:list="Docs" ma:internalName="CheckedOutTitle" ma:readOnly="true" ma:showField="CheckedOutTitle">
      <xsd:simpleType>
        <xsd:restriction base="dms:Lookup"/>
      </xsd:simpleType>
    </xsd:element>
    <xsd:element name="_CheckinComment" ma:index="45" nillable="true" ma:displayName="Check In Comment" ma:format="TRUE" ma:list="Docs" ma:internalName="_CheckinComment" ma:readOnly="true" ma:showField="CheckinComment">
      <xsd:simpleType>
        <xsd:restriction base="dms:Lookup"/>
      </xsd:simpleType>
    </xsd:element>
    <xsd:element name="MetaInfo" ma:index="56" nillable="true" ma:displayName="Property Bag" ma:hidden="true" ma:list="Docs" ma:internalName="MetaInfo" ma:showField="MetaInfo">
      <xsd:simpleType>
        <xsd:restriction base="dms:Lookup"/>
      </xsd:simpleType>
    </xsd:element>
    <xsd:element name="_Level" ma:index="57" nillable="true" ma:displayName="Level" ma:hidden="true" ma:internalName="_Level" ma:readOnly="true">
      <xsd:simpleType>
        <xsd:restriction base="dms:Unknown"/>
      </xsd:simpleType>
    </xsd:element>
    <xsd:element name="_IsCurrentVersion" ma:index="58" nillable="true" ma:displayName="Is Current Version" ma:hidden="true" ma:internalName="_IsCurrentVersion" ma:readOnly="true">
      <xsd:simpleType>
        <xsd:restriction base="dms:Boolean"/>
      </xsd:simpleType>
    </xsd:element>
    <xsd:element name="owshiddenversion" ma:index="62" nillable="true" ma:displayName="owshiddenversion" ma:hidden="true" ma:internalName="owshiddenversion" ma:readOnly="true">
      <xsd:simpleType>
        <xsd:restriction base="dms:Unknown"/>
      </xsd:simpleType>
    </xsd:element>
    <xsd:element name="_UIVersion" ma:index="63" nillable="true" ma:displayName="UI Version" ma:hidden="true" ma:internalName="_UIVersion" ma:readOnly="true">
      <xsd:simpleType>
        <xsd:restriction base="dms:Unknown"/>
      </xsd:simpleType>
    </xsd:element>
    <xsd:element name="_UIVersionString" ma:index="64" nillable="true" ma:displayName="Version" ma:internalName="_UIVersionString" ma:readOnly="true">
      <xsd:simpleType>
        <xsd:restriction base="dms:Text"/>
      </xsd:simpleType>
    </xsd:element>
    <xsd:element name="InstanceID" ma:index="65" nillable="true" ma:displayName="Instance ID" ma:hidden="true" ma:internalName="InstanceID" ma:readOnly="true">
      <xsd:simpleType>
        <xsd:restriction base="dms:Unknown"/>
      </xsd:simpleType>
    </xsd:element>
    <xsd:element name="Order" ma:index="66" nillable="true" ma:displayName="Order" ma:hidden="true" ma:internalName="Order">
      <xsd:simpleType>
        <xsd:restriction base="dms:Number"/>
      </xsd:simpleType>
    </xsd:element>
    <xsd:element name="GUID" ma:index="67" nillable="true" ma:displayName="GUID" ma:hidden="true" ma:internalName="GUID" ma:readOnly="true">
      <xsd:simpleType>
        <xsd:restriction base="dms:Unknown"/>
      </xsd:simpleType>
    </xsd:element>
    <xsd:element name="WorkflowVersion" ma:index="68" nillable="true" ma:displayName="Workflow Version" ma:hidden="true" ma:internalName="WorkflowVersion" ma:readOnly="true">
      <xsd:simpleType>
        <xsd:restriction base="dms:Unknown"/>
      </xsd:simpleType>
    </xsd:element>
    <xsd:element name="WorkflowInstanceID" ma:index="69" nillable="true" ma:displayName="Workflow Instance ID" ma:hidden="true" ma:internalName="WorkflowInstanceID" ma:readOnly="true">
      <xsd:simpleType>
        <xsd:restriction base="dms:Unknown"/>
      </xsd:simpleType>
    </xsd:element>
    <xsd:element name="ParentVersionString" ma:index="70" nillable="true" ma:displayName="Source Version (Converted Document)" ma:hidden="true" ma:list="Docs" ma:internalName="ParentVersionString" ma:readOnly="true" ma:showField="ParentVersionString">
      <xsd:simpleType>
        <xsd:restriction base="dms:Lookup"/>
      </xsd:simpleType>
    </xsd:element>
    <xsd:element name="ParentLeafName" ma:index="71" nillable="true" ma:displayName="Source Name (Converted Document)" ma:hidden="true" ma:list="Docs" ma:internalName="ParentLeafName" ma:readOnly="true" ma:showField="ParentLeafNam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30995B2-E31B-4EE2-8DC1-85468A2CFE55" elementFormDefault="qualified">
    <xsd:import namespace="http://schemas.microsoft.com/office/2006/documentManagement/types"/>
    <xsd:import namespace="http://schemas.microsoft.com/office/infopath/2007/PartnerControls"/>
    <xsd:element name="Status" ma:index="2" ma:displayName="Status" ma:default="Draft" ma:format="Dropdown" ma:internalName="Status">
      <xsd:simpleType>
        <xsd:restriction base="dms:Choice">
          <xsd:enumeration value="Draft"/>
          <xsd:enumeration value="Final"/>
          <xsd:enumeration value="Portal Content"/>
          <xsd:enumeration value="Publish Externally"/>
          <xsd:enumeration value="Publish to Portal and Externally"/>
          <xsd:enumeration value="Archive"/>
        </xsd:restriction>
      </xsd:simpleType>
    </xsd:element>
    <xsd:element name="Year_x0020_it_x0020_refers_x0020_to" ma:index="3" ma:displayName="Year it refers to" ma:default="2014" ma:format="Dropdown" ma:internalName="Year_x0020_it_x0020_refers_x0020_to">
      <xsd:simpleType>
        <xsd:restriction base="dms:Choice">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element name="Originating_x0020_Team" ma:index="4" ma:displayName="Originating Team" ma:default="Education" ma:format="Dropdown" ma:internalName="Originating_x0020_Team">
      <xsd:simpleType>
        <xsd:restriction base="dms:Choice">
          <xsd:enumeration value="CCT"/>
          <xsd:enumeration value="CMG"/>
          <xsd:enumeration value="Community Fundraising"/>
          <xsd:enumeration value="Education"/>
          <xsd:enumeration value="Heads of Regions"/>
          <xsd:enumeration value="Learning"/>
          <xsd:enumeration value="Schools"/>
          <xsd:enumeration value="Spirituality"/>
          <xsd:enumeration value="Youth"/>
          <xsd:enumeration value="CAFOD Arundel &amp; Brighton"/>
          <xsd:enumeration value="CAFOD Birmingham"/>
          <xsd:enumeration value="CAFOD Brentwood"/>
          <xsd:enumeration value="CAFOD Clifton"/>
          <xsd:enumeration value="CAFOD East Anglia"/>
          <xsd:enumeration value="CAFOD Hallam"/>
          <xsd:enumeration value="CAFOD Hexham &amp; Newcastle"/>
          <xsd:enumeration value="CAFOD Lancaster"/>
          <xsd:enumeration value="CAFOD Leeds"/>
          <xsd:enumeration value="CAFOD Liverpool"/>
          <xsd:enumeration value="CAFOD Middlesbrough"/>
          <xsd:enumeration value="CAFOD North Wales"/>
          <xsd:enumeration value="CAFOD Northampton"/>
          <xsd:enumeration value="CAFOD Nottingham"/>
          <xsd:enumeration value="CAFOD Plymouth"/>
          <xsd:enumeration value="CAFOD Portsmouth"/>
          <xsd:enumeration value="CAFOD Salford"/>
          <xsd:enumeration value="CAFOD Shrewsbury"/>
          <xsd:enumeration value="CAFOD Southwark"/>
          <xsd:enumeration value="CAFOD Wales"/>
          <xsd:enumeration value="CAFOD Westminster"/>
        </xsd:restriction>
      </xsd:simpleType>
    </xsd:element>
    <xsd:element name="Project_x0020_Type" ma:index="5" ma:displayName="Project Type" ma:format="Dropdown" ma:internalName="Project_x0020_Type">
      <xsd:simpleType>
        <xsd:restriction base="dms:Choice">
          <xsd:enumeration value="Promotion"/>
          <xsd:enumeration value="Campaign"/>
          <xsd:enumeration value="Catechetical/Formation"/>
          <xsd:enumeration value="Catholic Social Teaching"/>
          <xsd:enumeration value="Community Fundraising"/>
          <xsd:enumeration value="Curriculum"/>
          <xsd:enumeration value="Direct Marketing"/>
          <xsd:enumeration value="Emergency"/>
          <xsd:enumeration value="Fast Days"/>
          <xsd:enumeration value="International Liaison"/>
          <xsd:enumeration value="Non Curriculum"/>
          <xsd:enumeration value="Other Fundraising"/>
          <xsd:enumeration value="Raising Awareness"/>
          <xsd:enumeration value="Training"/>
          <xsd:enumeration value="Worship"/>
          <xsd:enumeration value="Youth Work"/>
          <xsd:enumeration value="N/a"/>
          <xsd:enumeration value="Bangladesh"/>
          <xsd:enumeration value="El Salvador"/>
        </xsd:restriction>
      </xsd:simpleType>
    </xsd:element>
    <xsd:element name="Project_x0020_Name" ma:index="6" ma:displayName="Project Name" ma:format="Dropdown" ma:internalName="Project_x0020_Name">
      <xsd:simpleType>
        <xsd:restriction base="dms:Choice">
          <xsd:enumeration value="Promotion"/>
          <xsd:enumeration value="CF Scheme"/>
          <xsd:enumeration value="Fairtrade"/>
          <xsd:enumeration value="Global Youth Work"/>
          <xsd:enumeration value="Harvest Fast Day"/>
          <xsd:enumeration value="Lent Fast Day"/>
          <xsd:enumeration value="Live Simply"/>
          <xsd:enumeration value="Other CF Fundraising"/>
          <xsd:enumeration value="World Gifts"/>
          <xsd:enumeration value="N/a"/>
        </xsd:restriction>
      </xsd:simpleType>
    </xsd:element>
    <xsd:element name="Event_x0020_Type" ma:index="7" ma:displayName="Event Type" ma:format="Dropdown" ma:internalName="Event_x0020_Type">
      <xsd:simpleType>
        <xsd:restriction base="dms:Choice">
          <xsd:enumeration value="Conference"/>
          <xsd:enumeration value="Festival"/>
          <xsd:enumeration value="Gap Year"/>
          <xsd:enumeration value="International Secondment"/>
          <xsd:enumeration value="Media Stunt"/>
          <xsd:enumeration value="Overseas Visit"/>
          <xsd:enumeration value="Pilgrimage"/>
          <xsd:enumeration value="Public Demo/Lobbying"/>
          <xsd:enumeration value="Public Meeting"/>
          <xsd:enumeration value="Service"/>
          <xsd:enumeration value="Sponsored Event"/>
          <xsd:enumeration value="Supporters' Day"/>
          <xsd:enumeration value="Training"/>
          <xsd:enumeration value="Visit"/>
          <xsd:enumeration value="Youth Event"/>
          <xsd:enumeration value="N/a"/>
        </xsd:restriction>
      </xsd:simpleType>
    </xsd:element>
    <xsd:element name="Document_x0020_Type" ma:index="8" ma:displayName="Document Type" ma:format="Dropdown" ma:internalName="Document_x0020_Type">
      <xsd:simpleType>
        <xsd:restriction base="dms:Choice">
          <xsd:enumeration value="Advert"/>
          <xsd:enumeration value="Activities"/>
          <xsd:enumeration value="Briefing Paper"/>
          <xsd:enumeration value="Budget"/>
          <xsd:enumeration value="Business Plan"/>
          <xsd:enumeration value="Creative Brief"/>
          <xsd:enumeration value="Curriculum Paper"/>
          <xsd:enumeration value="Discussion Paper"/>
          <xsd:enumeration value="Letter"/>
          <xsd:enumeration value="Monitoring &amp; Evaluation"/>
          <xsd:enumeration value="Quote"/>
          <xsd:enumeration value="Prayer"/>
          <xsd:enumeration value="Presentation"/>
          <xsd:enumeration value="Project Plan"/>
          <xsd:enumeration value="Research"/>
          <xsd:enumeration value="Resource"/>
          <xsd:enumeration value="Resource Schedule"/>
          <xsd:enumeration value="Other"/>
        </xsd:restriction>
      </xsd:simpleType>
    </xsd:element>
    <xsd:element name="Archive" ma:index="16" nillable="true" ma:displayName="Archive" ma:default="0" ma:description="Tick this box to archive a file and remove it from other library views" ma:internalName="Archiv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9C40E5-276E-47DC-9986-91BB912578D8}">
  <ds:schemaRefs>
    <ds:schemaRef ds:uri="http://schemas.microsoft.com/sharepoint/v3"/>
    <ds:schemaRef ds:uri="http://schemas.microsoft.com/office/2006/documentManagement/types"/>
    <ds:schemaRef ds:uri="http://schemas.openxmlformats.org/package/2006/metadata/core-properties"/>
    <ds:schemaRef ds:uri="http://purl.org/dc/dcmitype/"/>
    <ds:schemaRef ds:uri="http://www.w3.org/XML/1998/namespace"/>
    <ds:schemaRef ds:uri="http://schemas.microsoft.com/office/infopath/2007/PartnerControls"/>
    <ds:schemaRef ds:uri="http://purl.org/dc/terms/"/>
    <ds:schemaRef ds:uri="430995B2-E31B-4EE2-8DC1-85468A2CFE55"/>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F8F2549C-1C20-4C41-AE92-E237BC5395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30995B2-E31B-4EE2-8DC1-85468A2CFE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7CC301-8A0C-4924-BAAA-129EEDFB1E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429</TotalTime>
  <Words>1108</Words>
  <Application>Microsoft Office PowerPoint</Application>
  <PresentationFormat>On-screen Show (4:3)</PresentationFormat>
  <Paragraphs>84</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Times</vt:lpstr>
      <vt:lpstr>Times New Roman</vt:lpstr>
      <vt:lpstr>Trebuchet MS</vt:lpstr>
      <vt:lpstr>Verdana</vt:lpstr>
      <vt:lpstr>cafod</vt:lpstr>
      <vt:lpstr>Understanding the Refugee Crisis in Europe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CAFOD</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Refugee Crisis</dc:title>
  <dc:subject/>
  <dc:creator>Gemma Salter</dc:creator>
  <cp:keywords/>
  <dc:description/>
  <cp:lastModifiedBy>Gemma Salter</cp:lastModifiedBy>
  <cp:revision>39</cp:revision>
  <cp:lastPrinted>2015-09-08T13:44:48Z</cp:lastPrinted>
  <dcterms:created xsi:type="dcterms:W3CDTF">2015-09-08T09:16:47Z</dcterms:created>
  <dcterms:modified xsi:type="dcterms:W3CDTF">2015-09-10T10:15:51Z</dcterms:modified>
  <cp:category/>
</cp:coreProperties>
</file>