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2" r:id="rId7"/>
    <p:sldId id="261" r:id="rId8"/>
    <p:sldId id="265" r:id="rId9"/>
    <p:sldId id="264"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3" autoAdjust="0"/>
    <p:restoredTop sz="81705" autoAdjust="0"/>
  </p:normalViewPr>
  <p:slideViewPr>
    <p:cSldViewPr>
      <p:cViewPr>
        <p:scale>
          <a:sx n="51" d="100"/>
          <a:sy n="51" d="100"/>
        </p:scale>
        <p:origin x="-183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CD680F-CB9A-4241-A769-571D8AD5A562}" type="datetimeFigureOut">
              <a:rPr lang="en-GB" smtClean="0"/>
              <a:t>21/06/2016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593BB8-A0D3-4ED4-842F-7C4590F3A9BB}" type="slidenum">
              <a:rPr lang="en-GB" smtClean="0"/>
              <a:t>‹#›</a:t>
            </a:fld>
            <a:endParaRPr lang="en-GB"/>
          </a:p>
        </p:txBody>
      </p:sp>
    </p:spTree>
    <p:extLst>
      <p:ext uri="{BB962C8B-B14F-4D97-AF65-F5344CB8AC3E}">
        <p14:creationId xmlns:p14="http://schemas.microsoft.com/office/powerpoint/2010/main" val="2818672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 to your Advent Symbolism Quiz!</a:t>
            </a:r>
          </a:p>
          <a:p>
            <a:r>
              <a:rPr lang="en-GB" b="1" dirty="0" smtClean="0"/>
              <a:t>To</a:t>
            </a:r>
            <a:r>
              <a:rPr lang="en-GB" b="1" baseline="0" dirty="0" smtClean="0"/>
              <a:t> Use: </a:t>
            </a:r>
            <a:r>
              <a:rPr lang="en-GB" b="0" baseline="0" dirty="0" smtClean="0"/>
              <a:t>Click on the ‘Slide Show’ tab at the top of the screen and select ‘From Beginning’.</a:t>
            </a:r>
          </a:p>
          <a:p>
            <a:r>
              <a:rPr lang="en-GB" b="0" baseline="0" dirty="0" smtClean="0"/>
              <a:t>From this first Christmas scene slide you can click on any of the decorations on the Christmas tree, including the presents underneath and the tree </a:t>
            </a:r>
            <a:r>
              <a:rPr lang="en-GB" b="0" baseline="0" dirty="0" smtClean="0"/>
              <a:t>itself. This </a:t>
            </a:r>
            <a:r>
              <a:rPr lang="en-GB" b="0" baseline="0" dirty="0" smtClean="0"/>
              <a:t>will take you to a question about that decoration. </a:t>
            </a:r>
            <a:r>
              <a:rPr lang="en-GB" b="0" baseline="0" dirty="0" smtClean="0"/>
              <a:t>Once </a:t>
            </a:r>
            <a:r>
              <a:rPr lang="en-GB" b="0" baseline="0" dirty="0" smtClean="0"/>
              <a:t>you have decided on your answer, click once to reveal the real answer and see if you were right</a:t>
            </a:r>
            <a:r>
              <a:rPr lang="en-GB" b="0" baseline="0" dirty="0" smtClean="0"/>
              <a:t>. </a:t>
            </a:r>
            <a:r>
              <a:rPr lang="en-GB" b="0" baseline="0" dirty="0" smtClean="0"/>
              <a:t>You will also see a blue box with additional information.</a:t>
            </a:r>
          </a:p>
          <a:p>
            <a:r>
              <a:rPr lang="en-GB" b="0" baseline="0" dirty="0" smtClean="0"/>
              <a:t>When you have finished reading, simply click on the Christmas tree symbol </a:t>
            </a:r>
            <a:r>
              <a:rPr lang="en-GB" b="0" baseline="0" dirty="0" smtClean="0"/>
              <a:t>at </a:t>
            </a:r>
            <a:r>
              <a:rPr lang="en-GB" b="0" baseline="0" dirty="0" smtClean="0"/>
              <a:t>the bottom right-hand corner of the page to return to the original Christmas scene and select another decoration.</a:t>
            </a:r>
          </a:p>
          <a:p>
            <a:r>
              <a:rPr lang="en-GB" b="0" baseline="0" dirty="0" smtClean="0"/>
              <a:t>Alternatively, you can view the slides in order to just see the questions and answers. Have fun!</a:t>
            </a:r>
            <a:endParaRPr lang="en-GB" dirty="0"/>
          </a:p>
        </p:txBody>
      </p:sp>
      <p:sp>
        <p:nvSpPr>
          <p:cNvPr id="4" name="Slide Number Placeholder 3"/>
          <p:cNvSpPr>
            <a:spLocks noGrp="1"/>
          </p:cNvSpPr>
          <p:nvPr>
            <p:ph type="sldNum" sz="quarter" idx="10"/>
          </p:nvPr>
        </p:nvSpPr>
        <p:spPr/>
        <p:txBody>
          <a:bodyPr/>
          <a:lstStyle/>
          <a:p>
            <a:fld id="{00593BB8-A0D3-4ED4-842F-7C4590F3A9BB}" type="slidenum">
              <a:rPr lang="en-GB" smtClean="0"/>
              <a:t>1</a:t>
            </a:fld>
            <a:endParaRPr lang="en-GB"/>
          </a:p>
        </p:txBody>
      </p:sp>
    </p:spTree>
    <p:extLst>
      <p:ext uri="{BB962C8B-B14F-4D97-AF65-F5344CB8AC3E}">
        <p14:creationId xmlns:p14="http://schemas.microsoft.com/office/powerpoint/2010/main" val="4276751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37D2D8-E67B-4CB1-8EE8-6F5BB3BABDB8}" type="datetimeFigureOut">
              <a:rPr lang="en-GB" smtClean="0"/>
              <a:t>21/06/2016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D50398-46CA-4674-9E2D-4E099B2309A4}" type="slidenum">
              <a:rPr lang="en-GB" smtClean="0"/>
              <a:t>‹#›</a:t>
            </a:fld>
            <a:endParaRPr lang="en-GB"/>
          </a:p>
        </p:txBody>
      </p:sp>
    </p:spTree>
    <p:extLst>
      <p:ext uri="{BB962C8B-B14F-4D97-AF65-F5344CB8AC3E}">
        <p14:creationId xmlns:p14="http://schemas.microsoft.com/office/powerpoint/2010/main" val="2158867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37D2D8-E67B-4CB1-8EE8-6F5BB3BABDB8}" type="datetimeFigureOut">
              <a:rPr lang="en-GB" smtClean="0"/>
              <a:t>21/06/2016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D50398-46CA-4674-9E2D-4E099B2309A4}" type="slidenum">
              <a:rPr lang="en-GB" smtClean="0"/>
              <a:t>‹#›</a:t>
            </a:fld>
            <a:endParaRPr lang="en-GB"/>
          </a:p>
        </p:txBody>
      </p:sp>
    </p:spTree>
    <p:extLst>
      <p:ext uri="{BB962C8B-B14F-4D97-AF65-F5344CB8AC3E}">
        <p14:creationId xmlns:p14="http://schemas.microsoft.com/office/powerpoint/2010/main" val="2427060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37D2D8-E67B-4CB1-8EE8-6F5BB3BABDB8}" type="datetimeFigureOut">
              <a:rPr lang="en-GB" smtClean="0"/>
              <a:t>21/06/2016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D50398-46CA-4674-9E2D-4E099B2309A4}" type="slidenum">
              <a:rPr lang="en-GB" smtClean="0"/>
              <a:t>‹#›</a:t>
            </a:fld>
            <a:endParaRPr lang="en-GB"/>
          </a:p>
        </p:txBody>
      </p:sp>
    </p:spTree>
    <p:extLst>
      <p:ext uri="{BB962C8B-B14F-4D97-AF65-F5344CB8AC3E}">
        <p14:creationId xmlns:p14="http://schemas.microsoft.com/office/powerpoint/2010/main" val="217982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37D2D8-E67B-4CB1-8EE8-6F5BB3BABDB8}" type="datetimeFigureOut">
              <a:rPr lang="en-GB" smtClean="0"/>
              <a:t>21/06/2016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D50398-46CA-4674-9E2D-4E099B2309A4}" type="slidenum">
              <a:rPr lang="en-GB" smtClean="0"/>
              <a:t>‹#›</a:t>
            </a:fld>
            <a:endParaRPr lang="en-GB"/>
          </a:p>
        </p:txBody>
      </p:sp>
    </p:spTree>
    <p:extLst>
      <p:ext uri="{BB962C8B-B14F-4D97-AF65-F5344CB8AC3E}">
        <p14:creationId xmlns:p14="http://schemas.microsoft.com/office/powerpoint/2010/main" val="25873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7D2D8-E67B-4CB1-8EE8-6F5BB3BABDB8}" type="datetimeFigureOut">
              <a:rPr lang="en-GB" smtClean="0"/>
              <a:t>21/06/2016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D50398-46CA-4674-9E2D-4E099B2309A4}" type="slidenum">
              <a:rPr lang="en-GB" smtClean="0"/>
              <a:t>‹#›</a:t>
            </a:fld>
            <a:endParaRPr lang="en-GB"/>
          </a:p>
        </p:txBody>
      </p:sp>
    </p:spTree>
    <p:extLst>
      <p:ext uri="{BB962C8B-B14F-4D97-AF65-F5344CB8AC3E}">
        <p14:creationId xmlns:p14="http://schemas.microsoft.com/office/powerpoint/2010/main" val="3341395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37D2D8-E67B-4CB1-8EE8-6F5BB3BABDB8}" type="datetimeFigureOut">
              <a:rPr lang="en-GB" smtClean="0"/>
              <a:t>21/06/2016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D50398-46CA-4674-9E2D-4E099B2309A4}" type="slidenum">
              <a:rPr lang="en-GB" smtClean="0"/>
              <a:t>‹#›</a:t>
            </a:fld>
            <a:endParaRPr lang="en-GB"/>
          </a:p>
        </p:txBody>
      </p:sp>
    </p:spTree>
    <p:extLst>
      <p:ext uri="{BB962C8B-B14F-4D97-AF65-F5344CB8AC3E}">
        <p14:creationId xmlns:p14="http://schemas.microsoft.com/office/powerpoint/2010/main" val="426068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37D2D8-E67B-4CB1-8EE8-6F5BB3BABDB8}" type="datetimeFigureOut">
              <a:rPr lang="en-GB" smtClean="0"/>
              <a:t>21/06/2016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D50398-46CA-4674-9E2D-4E099B2309A4}" type="slidenum">
              <a:rPr lang="en-GB" smtClean="0"/>
              <a:t>‹#›</a:t>
            </a:fld>
            <a:endParaRPr lang="en-GB"/>
          </a:p>
        </p:txBody>
      </p:sp>
    </p:spTree>
    <p:extLst>
      <p:ext uri="{BB962C8B-B14F-4D97-AF65-F5344CB8AC3E}">
        <p14:creationId xmlns:p14="http://schemas.microsoft.com/office/powerpoint/2010/main" val="11557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37D2D8-E67B-4CB1-8EE8-6F5BB3BABDB8}" type="datetimeFigureOut">
              <a:rPr lang="en-GB" smtClean="0"/>
              <a:t>21/06/2016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D50398-46CA-4674-9E2D-4E099B2309A4}" type="slidenum">
              <a:rPr lang="en-GB" smtClean="0"/>
              <a:t>‹#›</a:t>
            </a:fld>
            <a:endParaRPr lang="en-GB"/>
          </a:p>
        </p:txBody>
      </p:sp>
    </p:spTree>
    <p:extLst>
      <p:ext uri="{BB962C8B-B14F-4D97-AF65-F5344CB8AC3E}">
        <p14:creationId xmlns:p14="http://schemas.microsoft.com/office/powerpoint/2010/main" val="136587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7D2D8-E67B-4CB1-8EE8-6F5BB3BABDB8}" type="datetimeFigureOut">
              <a:rPr lang="en-GB" smtClean="0"/>
              <a:t>21/06/2016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D50398-46CA-4674-9E2D-4E099B2309A4}" type="slidenum">
              <a:rPr lang="en-GB" smtClean="0"/>
              <a:t>‹#›</a:t>
            </a:fld>
            <a:endParaRPr lang="en-GB"/>
          </a:p>
        </p:txBody>
      </p:sp>
    </p:spTree>
    <p:extLst>
      <p:ext uri="{BB962C8B-B14F-4D97-AF65-F5344CB8AC3E}">
        <p14:creationId xmlns:p14="http://schemas.microsoft.com/office/powerpoint/2010/main" val="19376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7D2D8-E67B-4CB1-8EE8-6F5BB3BABDB8}" type="datetimeFigureOut">
              <a:rPr lang="en-GB" smtClean="0"/>
              <a:t>21/06/2016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D50398-46CA-4674-9E2D-4E099B2309A4}" type="slidenum">
              <a:rPr lang="en-GB" smtClean="0"/>
              <a:t>‹#›</a:t>
            </a:fld>
            <a:endParaRPr lang="en-GB"/>
          </a:p>
        </p:txBody>
      </p:sp>
    </p:spTree>
    <p:extLst>
      <p:ext uri="{BB962C8B-B14F-4D97-AF65-F5344CB8AC3E}">
        <p14:creationId xmlns:p14="http://schemas.microsoft.com/office/powerpoint/2010/main" val="100746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7D2D8-E67B-4CB1-8EE8-6F5BB3BABDB8}" type="datetimeFigureOut">
              <a:rPr lang="en-GB" smtClean="0"/>
              <a:t>21/06/2016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D50398-46CA-4674-9E2D-4E099B2309A4}" type="slidenum">
              <a:rPr lang="en-GB" smtClean="0"/>
              <a:t>‹#›</a:t>
            </a:fld>
            <a:endParaRPr lang="en-GB"/>
          </a:p>
        </p:txBody>
      </p:sp>
    </p:spTree>
    <p:extLst>
      <p:ext uri="{BB962C8B-B14F-4D97-AF65-F5344CB8AC3E}">
        <p14:creationId xmlns:p14="http://schemas.microsoft.com/office/powerpoint/2010/main" val="220300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7D2D8-E67B-4CB1-8EE8-6F5BB3BABDB8}" type="datetimeFigureOut">
              <a:rPr lang="en-GB" smtClean="0"/>
              <a:t>21/06/2016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50398-46CA-4674-9E2D-4E099B2309A4}" type="slidenum">
              <a:rPr lang="en-GB" smtClean="0"/>
              <a:t>‹#›</a:t>
            </a:fld>
            <a:endParaRPr lang="en-GB"/>
          </a:p>
        </p:txBody>
      </p:sp>
    </p:spTree>
    <p:extLst>
      <p:ext uri="{BB962C8B-B14F-4D97-AF65-F5344CB8AC3E}">
        <p14:creationId xmlns:p14="http://schemas.microsoft.com/office/powerpoint/2010/main" val="3586196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image" Target="../media/image6.png"/><Relationship Id="rId18" Type="http://schemas.openxmlformats.org/officeDocument/2006/relationships/slide" Target="slide6.xml"/><Relationship Id="rId3" Type="http://schemas.openxmlformats.org/officeDocument/2006/relationships/image" Target="../media/image1.jpeg"/><Relationship Id="rId21" Type="http://schemas.openxmlformats.org/officeDocument/2006/relationships/image" Target="../media/image10.png"/><Relationship Id="rId7" Type="http://schemas.openxmlformats.org/officeDocument/2006/relationships/image" Target="../media/image3.png"/><Relationship Id="rId12" Type="http://schemas.openxmlformats.org/officeDocument/2006/relationships/slide" Target="slide7.xml"/><Relationship Id="rId17" Type="http://schemas.openxmlformats.org/officeDocument/2006/relationships/image" Target="../media/image8.png"/><Relationship Id="rId25"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slide" Target="slide2.xml"/><Relationship Id="rId20" Type="http://schemas.openxmlformats.org/officeDocument/2006/relationships/slide" Target="slide4.xml"/><Relationship Id="rId1" Type="http://schemas.openxmlformats.org/officeDocument/2006/relationships/slideLayout" Target="../slideLayouts/slideLayout1.xml"/><Relationship Id="rId6" Type="http://schemas.openxmlformats.org/officeDocument/2006/relationships/slide" Target="slide8.xml"/><Relationship Id="rId11" Type="http://schemas.openxmlformats.org/officeDocument/2006/relationships/image" Target="../media/image5.png"/><Relationship Id="rId24" Type="http://schemas.openxmlformats.org/officeDocument/2006/relationships/image" Target="../media/image13.png"/><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12.png"/><Relationship Id="rId10" Type="http://schemas.openxmlformats.org/officeDocument/2006/relationships/slide" Target="slide3.xml"/><Relationship Id="rId19" Type="http://schemas.openxmlformats.org/officeDocument/2006/relationships/image" Target="../media/image9.png"/><Relationship Id="rId4" Type="http://schemas.openxmlformats.org/officeDocument/2006/relationships/slide" Target="slide10.xml"/><Relationship Id="rId9" Type="http://schemas.openxmlformats.org/officeDocument/2006/relationships/image" Target="../media/image4.png"/><Relationship Id="rId14" Type="http://schemas.openxmlformats.org/officeDocument/2006/relationships/slide" Target="slide5.xml"/><Relationship Id="rId22"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slide" Target="slide1.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8" name="Picture 54" descr="C:\Users\kasia.greenwood\AppData\Local\Microsoft\Windows\Temporary Internet Files\Content.IE5\S4BEIFTG\living-room[1].jpg"/>
          <p:cNvPicPr>
            <a:picLocks noChangeAspect="1" noChangeArrowheads="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t="20861" b="8844"/>
          <a:stretch/>
        </p:blipFill>
        <p:spPr bwMode="auto">
          <a:xfrm>
            <a:off x="-36512" y="0"/>
            <a:ext cx="9180512" cy="6886352"/>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a:hlinkClick r:id="rId4" action="ppaction://hlinksldjump"/>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07704" y="112232"/>
            <a:ext cx="5544616" cy="660168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pic>
        <p:nvPicPr>
          <p:cNvPr id="3" name="Picture 2">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43808" y="4365104"/>
            <a:ext cx="3285473" cy="640027"/>
          </a:xfrm>
          <a:prstGeom prst="rect">
            <a:avLst/>
          </a:prstGeom>
        </p:spPr>
      </p:pic>
      <p:pic>
        <p:nvPicPr>
          <p:cNvPr id="1061" name="Picture 37" descr="Award_star_(gold)[1]">
            <a:hlinkClick r:id="rId8" action="ppaction://hlinksldjump"/>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037769" y="22895"/>
            <a:ext cx="1110295"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69" name="Picture 45" descr="Christmas_bells[1]">
            <a:hlinkClick r:id="rId10" action="ppaction://hlinksldjump"/>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843808" y="2060848"/>
            <a:ext cx="617848" cy="620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8" name="Picture 45" descr="Christmas_bells[1]">
            <a:hlinkClick r:id="rId10" action="ppaction://hlinksldjump"/>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72200" y="4020854"/>
            <a:ext cx="617848" cy="620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70" name="Picture 46" descr="Christmas-ribbon[1]">
            <a:hlinkClick r:id="rId12" action="ppaction://hlinksldjump"/>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895385" y="2068239"/>
            <a:ext cx="510381" cy="4246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0" name="Picture 46" descr="Christmas-ribbon[1]">
            <a:hlinkClick r:id="rId12" action="ppaction://hlinksldjump"/>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333427" y="3901107"/>
            <a:ext cx="510381" cy="4246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71" name="Picture 47" descr="xmascandy[1]">
            <a:hlinkClick r:id="rId14" action="ppaction://hlinksldjump"/>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491880" y="3212976"/>
            <a:ext cx="483308" cy="84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2" name="Picture 47" descr="xmascandy[1]">
            <a:hlinkClick r:id="rId14" action="ppaction://hlinksldjump"/>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130546" y="4933237"/>
            <a:ext cx="483308" cy="84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72" name="Picture 48" descr="angel2[1]">
            <a:hlinkClick r:id="rId16" action="ppaction://hlinksldjump"/>
          </p:cNvPr>
          <p:cNvPicPr>
            <a:picLocks noChangeAspect="1" noChangeArrowheads="1"/>
          </p:cNvPicPr>
          <p:nvPr/>
        </p:nvPicPr>
        <p:blipFill>
          <a:blip r:embed="rId1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8947" y="2420888"/>
            <a:ext cx="772589" cy="681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73" name="Picture 49" descr="Dove_peace">
            <a:hlinkClick r:id="rId18" action="ppaction://hlinksldjump"/>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5148064" y="3068960"/>
            <a:ext cx="720424" cy="599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5" name="Picture 49" descr="Dove_peace">
            <a:hlinkClick r:id="rId18" action="ppaction://hlinksldjump"/>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771456" y="4933237"/>
            <a:ext cx="720424" cy="599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6" name="Picture 48" descr="angel2[1]">
            <a:hlinkClick r:id="rId16" action="ppaction://hlinksldjump"/>
          </p:cNvPr>
          <p:cNvPicPr>
            <a:picLocks noChangeAspect="1" noChangeArrowheads="1"/>
          </p:cNvPicPr>
          <p:nvPr/>
        </p:nvPicPr>
        <p:blipFill>
          <a:blip r:embed="rId1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03467" y="5051824"/>
            <a:ext cx="772589" cy="681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77" name="Picture 53" descr="Gift[1]">
            <a:hlinkClick r:id="rId20" action="ppaction://hlinksldjump"/>
          </p:cNvPr>
          <p:cNvPicPr>
            <a:picLocks noChangeAspect="1" noChangeArrowheads="1"/>
          </p:cNvPicPr>
          <p:nvPr/>
        </p:nvPicPr>
        <p:blipFill>
          <a:blip r:embed="rId2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15517" y="5661248"/>
            <a:ext cx="992187" cy="1128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74" name="Picture 50" descr="christmas-gift-with-big-bow[1]">
            <a:hlinkClick r:id="rId20" action="ppaction://hlinksldjump"/>
          </p:cNvPr>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7380312" y="5698951"/>
            <a:ext cx="952500" cy="111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75" name="Picture 51" descr="christmas_present_2[1]">
            <a:hlinkClick r:id="rId20" action="ppaction://hlinksldjump"/>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1572221" y="5805264"/>
            <a:ext cx="1271587" cy="108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76" name="Picture 52" descr="misc-bag-gift-box-wrapped[1]">
            <a:hlinkClick r:id="rId20" action="ppaction://hlinksldjump"/>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6609928" y="5995988"/>
            <a:ext cx="914400"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5" name="Picture 45" descr="Christmas_bells[1]">
            <a:hlinkClick r:id="rId10" action="ppaction://hlinksldjump"/>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380837" y="3528393"/>
            <a:ext cx="617848" cy="620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6" name="Picture 46" descr="Christmas-ribbon[1]">
            <a:hlinkClick r:id="rId12" action="ppaction://hlinksldjump"/>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380837" y="1052736"/>
            <a:ext cx="510381" cy="4246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28" name="Picture 27">
            <a:hlinkClick r:id="rId6" action="ppaction://hlinksldjump"/>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3517558" y="1700808"/>
            <a:ext cx="2206570" cy="670505"/>
          </a:xfrm>
          <a:prstGeom prst="rect">
            <a:avLst/>
          </a:prstGeom>
        </p:spPr>
      </p:pic>
    </p:spTree>
    <p:extLst>
      <p:ext uri="{BB962C8B-B14F-4D97-AF65-F5344CB8AC3E}">
        <p14:creationId xmlns:p14="http://schemas.microsoft.com/office/powerpoint/2010/main" val="1928515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6" y="0"/>
            <a:ext cx="9141687" cy="430887"/>
          </a:xfrm>
          <a:prstGeom prst="rect">
            <a:avLst/>
          </a:prstGeom>
          <a:solidFill>
            <a:srgbClr val="5175A6"/>
          </a:solidFill>
        </p:spPr>
        <p:txBody>
          <a:bodyPr wrap="square" lIns="91440" tIns="45720" rIns="91440" bIns="45720">
            <a:spAutoFit/>
          </a:bodyPr>
          <a:lstStyle/>
          <a:p>
            <a:pPr algn="ctr"/>
            <a:r>
              <a:rPr lang="en-GB" sz="2200"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rPr>
              <a:t>Mission Together</a:t>
            </a:r>
            <a:endParaRPr lang="en-GB" sz="2200"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endParaRPr>
          </a:p>
        </p:txBody>
      </p:sp>
      <p:pic>
        <p:nvPicPr>
          <p:cNvPr id="5" name="Picture 36"/>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512" y="846556"/>
            <a:ext cx="2592288" cy="30865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pic>
        <p:nvPicPr>
          <p:cNvPr id="6" name="Picture 5">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5424748"/>
            <a:ext cx="1140892" cy="1376852"/>
          </a:xfrm>
          <a:prstGeom prst="rect">
            <a:avLst/>
          </a:prstGeom>
        </p:spPr>
      </p:pic>
      <p:sp>
        <p:nvSpPr>
          <p:cNvPr id="7" name="TextBox 6"/>
          <p:cNvSpPr txBox="1"/>
          <p:nvPr/>
        </p:nvSpPr>
        <p:spPr>
          <a:xfrm>
            <a:off x="3203848" y="1844824"/>
            <a:ext cx="5804794" cy="2246769"/>
          </a:xfrm>
          <a:prstGeom prst="rect">
            <a:avLst/>
          </a:prstGeom>
          <a:noFill/>
        </p:spPr>
        <p:txBody>
          <a:bodyPr wrap="none" rtlCol="0">
            <a:spAutoFit/>
          </a:bodyPr>
          <a:lstStyle/>
          <a:p>
            <a:pPr marL="342900" indent="-342900">
              <a:buAutoNum type="alphaLcParenBoth"/>
            </a:pPr>
            <a:r>
              <a:rPr lang="en-GB" sz="2000" dirty="0" smtClean="0">
                <a:latin typeface="Comic Sans MS" panose="030F0702030302020204" pitchFamily="66" charset="0"/>
              </a:rPr>
              <a:t> It helps to bring nature inside when it is </a:t>
            </a:r>
          </a:p>
          <a:p>
            <a:r>
              <a:rPr lang="en-GB" sz="2000" dirty="0" smtClean="0">
                <a:latin typeface="Comic Sans MS" panose="030F0702030302020204" pitchFamily="66" charset="0"/>
              </a:rPr>
              <a:t>     too cold to go out</a:t>
            </a:r>
          </a:p>
          <a:p>
            <a:pPr marL="342900" indent="-342900">
              <a:buAutoNum type="alphaLcParenBoth"/>
            </a:pPr>
            <a:endParaRPr lang="en-GB" sz="2000" dirty="0" smtClean="0">
              <a:latin typeface="Comic Sans MS" panose="030F0702030302020204" pitchFamily="66" charset="0"/>
            </a:endParaRPr>
          </a:p>
          <a:p>
            <a:r>
              <a:rPr lang="en-GB" sz="2000" dirty="0" smtClean="0">
                <a:latin typeface="Comic Sans MS" panose="030F0702030302020204" pitchFamily="66" charset="0"/>
              </a:rPr>
              <a:t>(b) It points up to heaven so we remember God</a:t>
            </a:r>
          </a:p>
          <a:p>
            <a:pPr marL="342900" indent="-342900">
              <a:buAutoNum type="alphaLcParenBoth"/>
            </a:pPr>
            <a:endParaRPr lang="en-GB" sz="2000" dirty="0" smtClean="0">
              <a:latin typeface="Comic Sans MS" panose="030F0702030302020204" pitchFamily="66" charset="0"/>
            </a:endParaRPr>
          </a:p>
          <a:p>
            <a:r>
              <a:rPr lang="en-GB" sz="2000" dirty="0" smtClean="0">
                <a:latin typeface="Comic Sans MS" panose="030F0702030302020204" pitchFamily="66" charset="0"/>
              </a:rPr>
              <a:t>(c) It is evergreen, which shows God’s </a:t>
            </a:r>
          </a:p>
          <a:p>
            <a:r>
              <a:rPr lang="en-GB" sz="2000" dirty="0" smtClean="0">
                <a:latin typeface="Comic Sans MS" panose="030F0702030302020204" pitchFamily="66" charset="0"/>
              </a:rPr>
              <a:t>     everlasting love for us</a:t>
            </a:r>
            <a:endParaRPr lang="en-GB" sz="2000" dirty="0">
              <a:latin typeface="Comic Sans MS" panose="030F0702030302020204" pitchFamily="66" charset="0"/>
            </a:endParaRPr>
          </a:p>
        </p:txBody>
      </p:sp>
      <p:sp>
        <p:nvSpPr>
          <p:cNvPr id="8" name="TextBox 7"/>
          <p:cNvSpPr txBox="1"/>
          <p:nvPr/>
        </p:nvSpPr>
        <p:spPr>
          <a:xfrm>
            <a:off x="2267744" y="980728"/>
            <a:ext cx="6893234" cy="461665"/>
          </a:xfrm>
          <a:prstGeom prst="rect">
            <a:avLst/>
          </a:prstGeom>
          <a:noFill/>
        </p:spPr>
        <p:txBody>
          <a:bodyPr wrap="none" rtlCol="0">
            <a:spAutoFit/>
          </a:bodyPr>
          <a:lstStyle/>
          <a:p>
            <a:r>
              <a:rPr lang="en-GB" sz="2400" b="1" dirty="0" smtClean="0">
                <a:latin typeface="Comic Sans MS" panose="030F0702030302020204" pitchFamily="66" charset="0"/>
              </a:rPr>
              <a:t>What is the meaning of the Christmas tree?</a:t>
            </a:r>
            <a:endParaRPr lang="en-GB" sz="2400" b="1" dirty="0">
              <a:latin typeface="Comic Sans MS" panose="030F0702030302020204" pitchFamily="66" charset="0"/>
            </a:endParaRPr>
          </a:p>
        </p:txBody>
      </p:sp>
      <p:sp>
        <p:nvSpPr>
          <p:cNvPr id="9" name="TextBox 8"/>
          <p:cNvSpPr txBox="1"/>
          <p:nvPr/>
        </p:nvSpPr>
        <p:spPr>
          <a:xfrm>
            <a:off x="467544" y="4293096"/>
            <a:ext cx="7056784" cy="2308324"/>
          </a:xfrm>
          <a:prstGeom prst="rect">
            <a:avLst/>
          </a:prstGeom>
          <a:solidFill>
            <a:schemeClr val="accent1">
              <a:lumMod val="40000"/>
              <a:lumOff val="60000"/>
            </a:schemeClr>
          </a:solidFill>
          <a:ln>
            <a:solidFill>
              <a:srgbClr val="0070C0"/>
            </a:solidFill>
          </a:ln>
        </p:spPr>
        <p:txBody>
          <a:bodyPr wrap="square" rtlCol="0">
            <a:spAutoFit/>
          </a:bodyPr>
          <a:lstStyle/>
          <a:p>
            <a:r>
              <a:rPr lang="en-GB" dirty="0" smtClean="0">
                <a:latin typeface="Comic Sans MS" panose="030F0702030302020204" pitchFamily="66" charset="0"/>
              </a:rPr>
              <a:t>Evergreen trees have been a part of Christmas for a very long time (since about 1510</a:t>
            </a:r>
            <a:r>
              <a:rPr lang="en-GB" dirty="0" smtClean="0">
                <a:latin typeface="Comic Sans MS" panose="030F0702030302020204" pitchFamily="66" charset="0"/>
              </a:rPr>
              <a:t>!). </a:t>
            </a:r>
            <a:r>
              <a:rPr lang="en-GB" dirty="0" smtClean="0">
                <a:latin typeface="Comic Sans MS" panose="030F0702030302020204" pitchFamily="66" charset="0"/>
              </a:rPr>
              <a:t>These trees stay green all year round, even during winter when other trees lose their leaves. For this reason, they represent the everlasting hope that Jesus brings us and the everlasting love of God.</a:t>
            </a:r>
          </a:p>
          <a:p>
            <a:endParaRPr lang="en-GB" dirty="0">
              <a:latin typeface="Comic Sans MS" panose="030F0702030302020204" pitchFamily="66" charset="0"/>
            </a:endParaRPr>
          </a:p>
          <a:p>
            <a:r>
              <a:rPr lang="en-GB" dirty="0" smtClean="0">
                <a:latin typeface="Comic Sans MS" panose="030F0702030302020204" pitchFamily="66" charset="0"/>
              </a:rPr>
              <a:t>Some even say that the needles of a Christmas tree point </a:t>
            </a:r>
            <a:r>
              <a:rPr lang="en-GB" dirty="0" smtClean="0">
                <a:latin typeface="Comic Sans MS" panose="030F0702030302020204" pitchFamily="66" charset="0"/>
              </a:rPr>
              <a:t>towards </a:t>
            </a:r>
            <a:r>
              <a:rPr lang="en-GB" dirty="0" smtClean="0">
                <a:latin typeface="Comic Sans MS" panose="030F0702030302020204" pitchFamily="66" charset="0"/>
              </a:rPr>
              <a:t>heaven.</a:t>
            </a:r>
            <a:endParaRPr lang="en-GB" dirty="0">
              <a:latin typeface="Comic Sans MS" panose="030F0702030302020204" pitchFamily="66" charset="0"/>
            </a:endParaRPr>
          </a:p>
        </p:txBody>
      </p:sp>
    </p:spTree>
    <p:extLst>
      <p:ext uri="{BB962C8B-B14F-4D97-AF65-F5344CB8AC3E}">
        <p14:creationId xmlns:p14="http://schemas.microsoft.com/office/powerpoint/2010/main" val="370030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7">
                                            <p:txEl>
                                              <p:pRg st="5" end="5"/>
                                            </p:txEl>
                                          </p:spTgt>
                                        </p:tgtEl>
                                        <p:attrNameLst>
                                          <p:attrName>style.fontWeight</p:attrName>
                                        </p:attrNameLst>
                                      </p:cBhvr>
                                      <p:to>
                                        <p:strVal val="bold"/>
                                      </p:to>
                                    </p:set>
                                  </p:childTnLst>
                                </p:cTn>
                              </p:par>
                              <p:par>
                                <p:cTn id="7" presetID="15" presetClass="emph" presetSubtype="0" nodeType="withEffect">
                                  <p:stCondLst>
                                    <p:cond delay="0"/>
                                  </p:stCondLst>
                                  <p:iterate type="lt">
                                    <p:tmAbs val="25"/>
                                  </p:iterate>
                                  <p:childTnLst>
                                    <p:set>
                                      <p:cBhvr override="childStyle">
                                        <p:cTn id="8" dur="indefinite"/>
                                        <p:tgtEl>
                                          <p:spTgt spid="7">
                                            <p:txEl>
                                              <p:pRg st="6" end="6"/>
                                            </p:txEl>
                                          </p:spTgt>
                                        </p:tgtEl>
                                        <p:attrNameLst>
                                          <p:attrName>style.fontWeight</p:attrName>
                                        </p:attrNameLst>
                                      </p:cBhvr>
                                      <p:to>
                                        <p:strVal val="bold"/>
                                      </p:to>
                                    </p:set>
                                  </p:childTnLst>
                                </p:cTn>
                              </p:par>
                            </p:childTnLst>
                          </p:cTn>
                        </p:par>
                        <p:par>
                          <p:cTn id="9" fill="hold">
                            <p:stCondLst>
                              <p:cond delay="775"/>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ngel2[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528" y="980728"/>
            <a:ext cx="3312368" cy="29215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Rectangle 4"/>
          <p:cNvSpPr/>
          <p:nvPr/>
        </p:nvSpPr>
        <p:spPr>
          <a:xfrm>
            <a:off x="-1156" y="0"/>
            <a:ext cx="9141687" cy="430887"/>
          </a:xfrm>
          <a:prstGeom prst="rect">
            <a:avLst/>
          </a:prstGeom>
          <a:solidFill>
            <a:srgbClr val="5175A6"/>
          </a:solidFill>
        </p:spPr>
        <p:txBody>
          <a:bodyPr wrap="square" lIns="91440" tIns="45720" rIns="91440" bIns="45720">
            <a:spAutoFit/>
          </a:bodyPr>
          <a:lstStyle/>
          <a:p>
            <a:pPr algn="ctr"/>
            <a:r>
              <a:rPr lang="en-GB" sz="2200"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rPr>
              <a:t>Mission Together</a:t>
            </a:r>
            <a:endParaRPr lang="en-GB" sz="2200"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endParaRPr>
          </a:p>
        </p:txBody>
      </p:sp>
      <p:pic>
        <p:nvPicPr>
          <p:cNvPr id="4" name="Picture 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5424748"/>
            <a:ext cx="1140892" cy="1376852"/>
          </a:xfrm>
          <a:prstGeom prst="rect">
            <a:avLst/>
          </a:prstGeom>
        </p:spPr>
      </p:pic>
      <p:sp>
        <p:nvSpPr>
          <p:cNvPr id="3" name="TextBox 2"/>
          <p:cNvSpPr txBox="1"/>
          <p:nvPr/>
        </p:nvSpPr>
        <p:spPr>
          <a:xfrm>
            <a:off x="3995936" y="980728"/>
            <a:ext cx="5046574" cy="461665"/>
          </a:xfrm>
          <a:prstGeom prst="rect">
            <a:avLst/>
          </a:prstGeom>
          <a:noFill/>
        </p:spPr>
        <p:txBody>
          <a:bodyPr wrap="none" rtlCol="0">
            <a:spAutoFit/>
          </a:bodyPr>
          <a:lstStyle/>
          <a:p>
            <a:r>
              <a:rPr lang="en-GB" sz="2400" b="1" dirty="0" smtClean="0">
                <a:latin typeface="Comic Sans MS" panose="030F0702030302020204" pitchFamily="66" charset="0"/>
              </a:rPr>
              <a:t>What does the angel represent?</a:t>
            </a:r>
            <a:endParaRPr lang="en-GB" sz="2400" b="1" dirty="0">
              <a:latin typeface="Comic Sans MS" panose="030F0702030302020204" pitchFamily="66" charset="0"/>
            </a:endParaRPr>
          </a:p>
        </p:txBody>
      </p:sp>
      <p:sp>
        <p:nvSpPr>
          <p:cNvPr id="7" name="TextBox 6"/>
          <p:cNvSpPr txBox="1"/>
          <p:nvPr/>
        </p:nvSpPr>
        <p:spPr>
          <a:xfrm>
            <a:off x="3203848" y="1844824"/>
            <a:ext cx="5782352" cy="1938992"/>
          </a:xfrm>
          <a:prstGeom prst="rect">
            <a:avLst/>
          </a:prstGeom>
          <a:noFill/>
        </p:spPr>
        <p:txBody>
          <a:bodyPr wrap="none" rtlCol="0">
            <a:spAutoFit/>
          </a:bodyPr>
          <a:lstStyle/>
          <a:p>
            <a:pPr marL="342900" indent="-342900">
              <a:buAutoNum type="alphaLcParenBoth"/>
            </a:pPr>
            <a:r>
              <a:rPr lang="en-GB" sz="2000" dirty="0" smtClean="0">
                <a:latin typeface="Comic Sans MS" panose="030F0702030302020204" pitchFamily="66" charset="0"/>
              </a:rPr>
              <a:t> That this is a time to sing Christmas Carols</a:t>
            </a:r>
          </a:p>
          <a:p>
            <a:pPr marL="342900" indent="-342900">
              <a:buAutoNum type="alphaLcParenBoth"/>
            </a:pPr>
            <a:endParaRPr lang="en-GB" sz="2000" dirty="0" smtClean="0">
              <a:latin typeface="Comic Sans MS" panose="030F0702030302020204" pitchFamily="66" charset="0"/>
            </a:endParaRPr>
          </a:p>
          <a:p>
            <a:pPr marL="342900" indent="-342900">
              <a:buAutoNum type="alphaLcParenBoth"/>
            </a:pPr>
            <a:r>
              <a:rPr lang="en-GB" sz="2000" dirty="0" smtClean="0">
                <a:latin typeface="Comic Sans MS" panose="030F0702030302020204" pitchFamily="66" charset="0"/>
              </a:rPr>
              <a:t> The angels who told the shepherds</a:t>
            </a:r>
          </a:p>
          <a:p>
            <a:r>
              <a:rPr lang="en-GB" sz="2000" dirty="0">
                <a:latin typeface="Comic Sans MS" panose="030F0702030302020204" pitchFamily="66" charset="0"/>
              </a:rPr>
              <a:t> </a:t>
            </a:r>
            <a:r>
              <a:rPr lang="en-GB" sz="2000" dirty="0" smtClean="0">
                <a:latin typeface="Comic Sans MS" panose="030F0702030302020204" pitchFamily="66" charset="0"/>
              </a:rPr>
              <a:t>    </a:t>
            </a:r>
            <a:r>
              <a:rPr lang="en-GB" sz="2000" dirty="0" smtClean="0">
                <a:latin typeface="Comic Sans MS" panose="030F0702030302020204" pitchFamily="66" charset="0"/>
              </a:rPr>
              <a:t> about </a:t>
            </a:r>
            <a:r>
              <a:rPr lang="en-GB" sz="2000" dirty="0" smtClean="0">
                <a:latin typeface="Comic Sans MS" panose="030F0702030302020204" pitchFamily="66" charset="0"/>
              </a:rPr>
              <a:t>Jesus</a:t>
            </a:r>
          </a:p>
          <a:p>
            <a:pPr marL="342900" indent="-342900">
              <a:buAutoNum type="alphaLcParenBoth"/>
            </a:pPr>
            <a:endParaRPr lang="en-GB" sz="2000" dirty="0" smtClean="0">
              <a:latin typeface="Comic Sans MS" panose="030F0702030302020204" pitchFamily="66" charset="0"/>
            </a:endParaRPr>
          </a:p>
          <a:p>
            <a:r>
              <a:rPr lang="en-GB" sz="2000" dirty="0" smtClean="0">
                <a:latin typeface="Comic Sans MS" panose="030F0702030302020204" pitchFamily="66" charset="0"/>
              </a:rPr>
              <a:t>(c) That Christmas is magical</a:t>
            </a:r>
            <a:endParaRPr lang="en-GB" sz="2000" dirty="0">
              <a:latin typeface="Comic Sans MS" panose="030F0702030302020204" pitchFamily="66" charset="0"/>
            </a:endParaRPr>
          </a:p>
        </p:txBody>
      </p:sp>
      <p:sp>
        <p:nvSpPr>
          <p:cNvPr id="8" name="TextBox 7"/>
          <p:cNvSpPr txBox="1"/>
          <p:nvPr/>
        </p:nvSpPr>
        <p:spPr>
          <a:xfrm>
            <a:off x="467544" y="4509120"/>
            <a:ext cx="7056784" cy="2031325"/>
          </a:xfrm>
          <a:prstGeom prst="rect">
            <a:avLst/>
          </a:prstGeom>
          <a:solidFill>
            <a:schemeClr val="accent1">
              <a:lumMod val="40000"/>
              <a:lumOff val="60000"/>
            </a:schemeClr>
          </a:solidFill>
          <a:ln>
            <a:solidFill>
              <a:srgbClr val="0070C0"/>
            </a:solidFill>
          </a:ln>
        </p:spPr>
        <p:txBody>
          <a:bodyPr wrap="square" rtlCol="0">
            <a:spAutoFit/>
          </a:bodyPr>
          <a:lstStyle/>
          <a:p>
            <a:r>
              <a:rPr lang="en-GB" dirty="0" smtClean="0">
                <a:latin typeface="Comic Sans MS" panose="030F0702030302020204" pitchFamily="66" charset="0"/>
              </a:rPr>
              <a:t>The angels we use as decorations at Christmas are meant to represent the angels that came to the shepherds who were looking after their sheep on the night that Jesus was born.</a:t>
            </a:r>
          </a:p>
          <a:p>
            <a:endParaRPr lang="en-GB" dirty="0" smtClean="0">
              <a:latin typeface="Comic Sans MS" panose="030F0702030302020204" pitchFamily="66" charset="0"/>
            </a:endParaRPr>
          </a:p>
          <a:p>
            <a:r>
              <a:rPr lang="en-GB" dirty="0" smtClean="0">
                <a:latin typeface="Comic Sans MS" panose="030F0702030302020204" pitchFamily="66" charset="0"/>
              </a:rPr>
              <a:t>The angels told the shepherds not to be afraid and explained that they brought Good News. They said the shepherds would find a baby in a manger and that this was Christ the Saviour.</a:t>
            </a:r>
            <a:endParaRPr lang="en-GB" dirty="0">
              <a:latin typeface="Comic Sans MS" panose="030F0702030302020204" pitchFamily="66" charset="0"/>
            </a:endParaRPr>
          </a:p>
        </p:txBody>
      </p:sp>
    </p:spTree>
    <p:extLst>
      <p:ext uri="{BB962C8B-B14F-4D97-AF65-F5344CB8AC3E}">
        <p14:creationId xmlns:p14="http://schemas.microsoft.com/office/powerpoint/2010/main" val="23602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7">
                                            <p:txEl>
                                              <p:pRg st="2" end="2"/>
                                            </p:txEl>
                                          </p:spTgt>
                                        </p:tgtEl>
                                        <p:attrNameLst>
                                          <p:attrName>style.fontWeight</p:attrName>
                                        </p:attrNameLst>
                                      </p:cBhvr>
                                      <p:to>
                                        <p:strVal val="bold"/>
                                      </p:to>
                                    </p:set>
                                  </p:childTnLst>
                                </p:cTn>
                              </p:par>
                              <p:par>
                                <p:cTn id="7" presetID="15" presetClass="emph" presetSubtype="0" nodeType="withEffect">
                                  <p:stCondLst>
                                    <p:cond delay="0"/>
                                  </p:stCondLst>
                                  <p:iterate type="lt">
                                    <p:tmAbs val="25"/>
                                  </p:iterate>
                                  <p:childTnLst>
                                    <p:set>
                                      <p:cBhvr override="childStyle">
                                        <p:cTn id="8" dur="indefinite"/>
                                        <p:tgtEl>
                                          <p:spTgt spid="7">
                                            <p:txEl>
                                              <p:pRg st="3" end="3"/>
                                            </p:txEl>
                                          </p:spTgt>
                                        </p:tgtEl>
                                        <p:attrNameLst>
                                          <p:attrName>style.fontWeight</p:attrName>
                                        </p:attrNameLst>
                                      </p:cBhvr>
                                      <p:to>
                                        <p:strVal val="bold"/>
                                      </p:to>
                                    </p:set>
                                  </p:childTnLst>
                                </p:cTn>
                              </p:par>
                            </p:childTnLst>
                          </p:cTn>
                        </p:par>
                        <p:par>
                          <p:cTn id="9" fill="hold">
                            <p:stCondLst>
                              <p:cond delay="700"/>
                            </p:stCondLst>
                            <p:childTnLst>
                              <p:par>
                                <p:cTn id="10" presetID="10" presetClass="entr" presetSubtype="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5" descr="Christmas_bells[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764704"/>
            <a:ext cx="3016761" cy="3030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Rectangle 3"/>
          <p:cNvSpPr/>
          <p:nvPr/>
        </p:nvSpPr>
        <p:spPr>
          <a:xfrm>
            <a:off x="-1156" y="0"/>
            <a:ext cx="9141687" cy="430887"/>
          </a:xfrm>
          <a:prstGeom prst="rect">
            <a:avLst/>
          </a:prstGeom>
          <a:solidFill>
            <a:srgbClr val="5175A6"/>
          </a:solidFill>
        </p:spPr>
        <p:txBody>
          <a:bodyPr wrap="square" lIns="91440" tIns="45720" rIns="91440" bIns="45720">
            <a:spAutoFit/>
          </a:bodyPr>
          <a:lstStyle/>
          <a:p>
            <a:pPr algn="ctr"/>
            <a:r>
              <a:rPr lang="en-GB" sz="2200"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rPr>
              <a:t>Mission Together</a:t>
            </a:r>
            <a:endParaRPr lang="en-GB" sz="2200"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endParaRPr>
          </a:p>
        </p:txBody>
      </p:sp>
      <p:pic>
        <p:nvPicPr>
          <p:cNvPr id="5" name="Picture 4">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5424748"/>
            <a:ext cx="1140892" cy="1376852"/>
          </a:xfrm>
          <a:prstGeom prst="rect">
            <a:avLst/>
          </a:prstGeom>
        </p:spPr>
      </p:pic>
      <p:sp>
        <p:nvSpPr>
          <p:cNvPr id="7" name="TextBox 6"/>
          <p:cNvSpPr txBox="1"/>
          <p:nvPr/>
        </p:nvSpPr>
        <p:spPr>
          <a:xfrm>
            <a:off x="3275856" y="986023"/>
            <a:ext cx="5868914" cy="461665"/>
          </a:xfrm>
          <a:prstGeom prst="rect">
            <a:avLst/>
          </a:prstGeom>
          <a:noFill/>
        </p:spPr>
        <p:txBody>
          <a:bodyPr wrap="none" rtlCol="0">
            <a:spAutoFit/>
          </a:bodyPr>
          <a:lstStyle/>
          <a:p>
            <a:r>
              <a:rPr lang="en-GB" sz="2400" b="1" dirty="0" smtClean="0">
                <a:latin typeface="Comic Sans MS" panose="030F0702030302020204" pitchFamily="66" charset="0"/>
              </a:rPr>
              <a:t>Why do we use bells as decorations?</a:t>
            </a:r>
            <a:endParaRPr lang="en-GB" sz="2400" b="1" dirty="0">
              <a:latin typeface="Comic Sans MS" panose="030F0702030302020204" pitchFamily="66" charset="0"/>
            </a:endParaRPr>
          </a:p>
        </p:txBody>
      </p:sp>
      <p:sp>
        <p:nvSpPr>
          <p:cNvPr id="8" name="TextBox 7"/>
          <p:cNvSpPr txBox="1"/>
          <p:nvPr/>
        </p:nvSpPr>
        <p:spPr>
          <a:xfrm>
            <a:off x="2915816" y="1850119"/>
            <a:ext cx="6056466" cy="1631216"/>
          </a:xfrm>
          <a:prstGeom prst="rect">
            <a:avLst/>
          </a:prstGeom>
          <a:noFill/>
        </p:spPr>
        <p:txBody>
          <a:bodyPr wrap="none" rtlCol="0">
            <a:spAutoFit/>
          </a:bodyPr>
          <a:lstStyle/>
          <a:p>
            <a:pPr marL="342900" indent="-342900">
              <a:buAutoNum type="alphaLcParenBoth"/>
            </a:pPr>
            <a:r>
              <a:rPr lang="en-GB" sz="2000" dirty="0" smtClean="0">
                <a:latin typeface="Comic Sans MS" panose="030F0702030302020204" pitchFamily="66" charset="0"/>
              </a:rPr>
              <a:t> Because bells are rung to announce good news</a:t>
            </a:r>
          </a:p>
          <a:p>
            <a:pPr marL="342900" indent="-342900">
              <a:buAutoNum type="alphaLcParenBoth"/>
            </a:pPr>
            <a:endParaRPr lang="en-GB" sz="2000" dirty="0" smtClean="0">
              <a:latin typeface="Comic Sans MS" panose="030F0702030302020204" pitchFamily="66" charset="0"/>
            </a:endParaRPr>
          </a:p>
          <a:p>
            <a:pPr marL="342900" indent="-342900">
              <a:buAutoNum type="alphaLcParenBoth"/>
            </a:pPr>
            <a:r>
              <a:rPr lang="en-GB" sz="2000" dirty="0" smtClean="0">
                <a:latin typeface="Comic Sans MS" panose="030F0702030302020204" pitchFamily="66" charset="0"/>
              </a:rPr>
              <a:t> Because they remind us to go to church</a:t>
            </a:r>
          </a:p>
          <a:p>
            <a:pPr marL="342900" indent="-342900">
              <a:buAutoNum type="alphaLcParenBoth"/>
            </a:pPr>
            <a:endParaRPr lang="en-GB" sz="2000" dirty="0" smtClean="0">
              <a:latin typeface="Comic Sans MS" panose="030F0702030302020204" pitchFamily="66" charset="0"/>
            </a:endParaRPr>
          </a:p>
          <a:p>
            <a:r>
              <a:rPr lang="en-GB" sz="2000" dirty="0" smtClean="0">
                <a:latin typeface="Comic Sans MS" panose="030F0702030302020204" pitchFamily="66" charset="0"/>
              </a:rPr>
              <a:t>(c) Because they sound pretty</a:t>
            </a:r>
            <a:endParaRPr lang="en-GB" sz="2000" dirty="0">
              <a:latin typeface="Comic Sans MS" panose="030F0702030302020204" pitchFamily="66" charset="0"/>
            </a:endParaRPr>
          </a:p>
        </p:txBody>
      </p:sp>
      <p:sp>
        <p:nvSpPr>
          <p:cNvPr id="9" name="TextBox 8"/>
          <p:cNvSpPr txBox="1"/>
          <p:nvPr/>
        </p:nvSpPr>
        <p:spPr>
          <a:xfrm>
            <a:off x="467544" y="4509120"/>
            <a:ext cx="7056784" cy="1754326"/>
          </a:xfrm>
          <a:prstGeom prst="rect">
            <a:avLst/>
          </a:prstGeom>
          <a:solidFill>
            <a:schemeClr val="accent1">
              <a:lumMod val="40000"/>
              <a:lumOff val="60000"/>
            </a:schemeClr>
          </a:solidFill>
          <a:ln>
            <a:solidFill>
              <a:srgbClr val="0070C0"/>
            </a:solidFill>
          </a:ln>
        </p:spPr>
        <p:txBody>
          <a:bodyPr wrap="square" rtlCol="0">
            <a:spAutoFit/>
          </a:bodyPr>
          <a:lstStyle/>
          <a:p>
            <a:r>
              <a:rPr lang="en-GB" dirty="0" smtClean="0">
                <a:latin typeface="Comic Sans MS" panose="030F0702030302020204" pitchFamily="66" charset="0"/>
              </a:rPr>
              <a:t>Bells are usually rung to announce good news like a wedding or a call to Mass. At Christmas we hear the good news that Jesus has come into the world.</a:t>
            </a:r>
          </a:p>
          <a:p>
            <a:endParaRPr lang="en-GB" dirty="0">
              <a:latin typeface="Comic Sans MS" panose="030F0702030302020204" pitchFamily="66" charset="0"/>
            </a:endParaRPr>
          </a:p>
          <a:p>
            <a:r>
              <a:rPr lang="en-GB" dirty="0" smtClean="0">
                <a:latin typeface="Comic Sans MS" panose="030F0702030302020204" pitchFamily="66" charset="0"/>
              </a:rPr>
              <a:t>Bells symbolise the true meaning of Christmas, which is Jesus’ birth, and they remind us of how important this is.</a:t>
            </a:r>
            <a:endParaRPr lang="en-GB" dirty="0">
              <a:latin typeface="Comic Sans MS" panose="030F0702030302020204" pitchFamily="66" charset="0"/>
            </a:endParaRPr>
          </a:p>
        </p:txBody>
      </p:sp>
    </p:spTree>
    <p:extLst>
      <p:ext uri="{BB962C8B-B14F-4D97-AF65-F5344CB8AC3E}">
        <p14:creationId xmlns:p14="http://schemas.microsoft.com/office/powerpoint/2010/main" val="94072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8">
                                            <p:txEl>
                                              <p:pRg st="0" end="0"/>
                                            </p:txEl>
                                          </p:spTgt>
                                        </p:tgtEl>
                                        <p:attrNameLst>
                                          <p:attrName>style.fontWeight</p:attrName>
                                        </p:attrNameLst>
                                      </p:cBhvr>
                                      <p:to>
                                        <p:strVal val="bold"/>
                                      </p:to>
                                    </p:set>
                                  </p:childTnLst>
                                </p:cTn>
                              </p:par>
                            </p:childTnLst>
                          </p:cTn>
                        </p:par>
                        <p:par>
                          <p:cTn id="7" fill="hold">
                            <p:stCondLst>
                              <p:cond delay="925"/>
                            </p:stCondLst>
                            <p:childTnLst>
                              <p:par>
                                <p:cTn id="8" presetID="10"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6" y="0"/>
            <a:ext cx="9141687" cy="430887"/>
          </a:xfrm>
          <a:prstGeom prst="rect">
            <a:avLst/>
          </a:prstGeom>
          <a:solidFill>
            <a:srgbClr val="5175A6"/>
          </a:solidFill>
        </p:spPr>
        <p:txBody>
          <a:bodyPr wrap="square" lIns="91440" tIns="45720" rIns="91440" bIns="45720">
            <a:spAutoFit/>
          </a:bodyPr>
          <a:lstStyle/>
          <a:p>
            <a:pPr algn="ctr"/>
            <a:r>
              <a:rPr lang="en-GB" sz="2200"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rPr>
              <a:t>Mission Together</a:t>
            </a:r>
            <a:endParaRPr lang="en-GB" sz="2200"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endParaRPr>
          </a:p>
        </p:txBody>
      </p:sp>
      <p:grpSp>
        <p:nvGrpSpPr>
          <p:cNvPr id="3" name="Group 2"/>
          <p:cNvGrpSpPr/>
          <p:nvPr/>
        </p:nvGrpSpPr>
        <p:grpSpPr>
          <a:xfrm>
            <a:off x="206227" y="1307376"/>
            <a:ext cx="2997621" cy="2193632"/>
            <a:chOff x="206227" y="908720"/>
            <a:chExt cx="1928291" cy="1225104"/>
          </a:xfrm>
        </p:grpSpPr>
        <p:pic>
          <p:nvPicPr>
            <p:cNvPr id="5" name="Picture 53" descr="Gift[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6227" y="908720"/>
              <a:ext cx="992187" cy="1128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6" name="Picture 51" descr="christmas_present_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2931" y="1052736"/>
              <a:ext cx="1271587" cy="108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grpSp>
      <p:pic>
        <p:nvPicPr>
          <p:cNvPr id="7" name="Picture 6">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56376" y="5424748"/>
            <a:ext cx="1140892" cy="1376852"/>
          </a:xfrm>
          <a:prstGeom prst="rect">
            <a:avLst/>
          </a:prstGeom>
        </p:spPr>
      </p:pic>
      <p:sp>
        <p:nvSpPr>
          <p:cNvPr id="9" name="TextBox 8"/>
          <p:cNvSpPr txBox="1"/>
          <p:nvPr/>
        </p:nvSpPr>
        <p:spPr>
          <a:xfrm>
            <a:off x="3491880" y="1014120"/>
            <a:ext cx="4259499" cy="461665"/>
          </a:xfrm>
          <a:prstGeom prst="rect">
            <a:avLst/>
          </a:prstGeom>
          <a:noFill/>
        </p:spPr>
        <p:txBody>
          <a:bodyPr wrap="none" rtlCol="0">
            <a:spAutoFit/>
          </a:bodyPr>
          <a:lstStyle/>
          <a:p>
            <a:r>
              <a:rPr lang="en-GB" sz="2400" b="1" dirty="0" smtClean="0">
                <a:latin typeface="Comic Sans MS" panose="030F0702030302020204" pitchFamily="66" charset="0"/>
              </a:rPr>
              <a:t>Why do we give presents?</a:t>
            </a:r>
            <a:endParaRPr lang="en-GB" sz="2400" b="1" dirty="0">
              <a:latin typeface="Comic Sans MS" panose="030F0702030302020204" pitchFamily="66" charset="0"/>
            </a:endParaRPr>
          </a:p>
        </p:txBody>
      </p:sp>
      <p:sp>
        <p:nvSpPr>
          <p:cNvPr id="10" name="TextBox 9"/>
          <p:cNvSpPr txBox="1"/>
          <p:nvPr/>
        </p:nvSpPr>
        <p:spPr>
          <a:xfrm>
            <a:off x="3203848" y="1878216"/>
            <a:ext cx="5671745" cy="1938992"/>
          </a:xfrm>
          <a:prstGeom prst="rect">
            <a:avLst/>
          </a:prstGeom>
          <a:noFill/>
        </p:spPr>
        <p:txBody>
          <a:bodyPr wrap="none" rtlCol="0">
            <a:spAutoFit/>
          </a:bodyPr>
          <a:lstStyle/>
          <a:p>
            <a:pPr marL="342900" indent="-342900">
              <a:buAutoNum type="alphaLcParenBoth"/>
            </a:pPr>
            <a:r>
              <a:rPr lang="en-GB" sz="2000" dirty="0" smtClean="0">
                <a:latin typeface="Comic Sans MS" panose="030F0702030302020204" pitchFamily="66" charset="0"/>
              </a:rPr>
              <a:t> Because we want to get presents in return</a:t>
            </a:r>
          </a:p>
          <a:p>
            <a:pPr marL="342900" indent="-342900">
              <a:buAutoNum type="alphaLcParenBoth"/>
            </a:pPr>
            <a:endParaRPr lang="en-GB" sz="2000" dirty="0" smtClean="0">
              <a:latin typeface="Comic Sans MS" panose="030F0702030302020204" pitchFamily="66" charset="0"/>
            </a:endParaRPr>
          </a:p>
          <a:p>
            <a:pPr marL="342900" indent="-342900">
              <a:buAutoNum type="alphaLcParenBoth"/>
            </a:pPr>
            <a:r>
              <a:rPr lang="en-GB" sz="2000" dirty="0" smtClean="0">
                <a:latin typeface="Comic Sans MS" panose="030F0702030302020204" pitchFamily="66" charset="0"/>
              </a:rPr>
              <a:t> Because it is a kind thing to do</a:t>
            </a:r>
          </a:p>
          <a:p>
            <a:pPr marL="342900" indent="-342900">
              <a:buAutoNum type="alphaLcParenBoth"/>
            </a:pPr>
            <a:endParaRPr lang="en-GB" sz="2000" dirty="0" smtClean="0">
              <a:latin typeface="Comic Sans MS" panose="030F0702030302020204" pitchFamily="66" charset="0"/>
            </a:endParaRPr>
          </a:p>
          <a:p>
            <a:r>
              <a:rPr lang="en-GB" sz="2000" dirty="0" smtClean="0">
                <a:latin typeface="Comic Sans MS" panose="030F0702030302020204" pitchFamily="66" charset="0"/>
              </a:rPr>
              <a:t>(c) Because the three wise men brought </a:t>
            </a:r>
          </a:p>
          <a:p>
            <a:r>
              <a:rPr lang="en-GB" sz="2000" dirty="0">
                <a:latin typeface="Comic Sans MS" panose="030F0702030302020204" pitchFamily="66" charset="0"/>
              </a:rPr>
              <a:t> </a:t>
            </a:r>
            <a:r>
              <a:rPr lang="en-GB" sz="2000" dirty="0" smtClean="0">
                <a:latin typeface="Comic Sans MS" panose="030F0702030302020204" pitchFamily="66" charset="0"/>
              </a:rPr>
              <a:t>    gifts for the baby Jesus</a:t>
            </a:r>
            <a:endParaRPr lang="en-GB" sz="2000" dirty="0">
              <a:latin typeface="Comic Sans MS" panose="030F0702030302020204" pitchFamily="66" charset="0"/>
            </a:endParaRPr>
          </a:p>
        </p:txBody>
      </p:sp>
      <p:sp>
        <p:nvSpPr>
          <p:cNvPr id="11" name="TextBox 10"/>
          <p:cNvSpPr txBox="1"/>
          <p:nvPr/>
        </p:nvSpPr>
        <p:spPr>
          <a:xfrm>
            <a:off x="467544" y="4293096"/>
            <a:ext cx="7056784" cy="2308324"/>
          </a:xfrm>
          <a:prstGeom prst="rect">
            <a:avLst/>
          </a:prstGeom>
          <a:solidFill>
            <a:schemeClr val="accent1">
              <a:lumMod val="40000"/>
              <a:lumOff val="60000"/>
            </a:schemeClr>
          </a:solidFill>
          <a:ln>
            <a:solidFill>
              <a:srgbClr val="0070C0"/>
            </a:solidFill>
          </a:ln>
        </p:spPr>
        <p:txBody>
          <a:bodyPr wrap="square" rtlCol="0">
            <a:spAutoFit/>
          </a:bodyPr>
          <a:lstStyle/>
          <a:p>
            <a:r>
              <a:rPr lang="en-GB" dirty="0" smtClean="0">
                <a:latin typeface="Comic Sans MS" panose="030F0702030302020204" pitchFamily="66" charset="0"/>
              </a:rPr>
              <a:t>Traditionally we give presents at Christmas because we are celebrating the birth of Jesus. We give gifts as a symbol of the gold, frankincense and myrrh that the three wise men brought for Jesus when he was born.</a:t>
            </a:r>
          </a:p>
          <a:p>
            <a:endParaRPr lang="en-GB" dirty="0">
              <a:latin typeface="Comic Sans MS" panose="030F0702030302020204" pitchFamily="66" charset="0"/>
            </a:endParaRPr>
          </a:p>
          <a:p>
            <a:r>
              <a:rPr lang="en-GB" dirty="0" smtClean="0">
                <a:latin typeface="Comic Sans MS" panose="030F0702030302020204" pitchFamily="66" charset="0"/>
              </a:rPr>
              <a:t>Presents are also a reminder of the precious gift that we were all given by God. He gave us his son Jesus because he loves us so much.</a:t>
            </a:r>
            <a:endParaRPr lang="en-GB" dirty="0">
              <a:latin typeface="Comic Sans MS" panose="030F0702030302020204" pitchFamily="66" charset="0"/>
            </a:endParaRPr>
          </a:p>
        </p:txBody>
      </p:sp>
    </p:spTree>
    <p:extLst>
      <p:ext uri="{BB962C8B-B14F-4D97-AF65-F5344CB8AC3E}">
        <p14:creationId xmlns:p14="http://schemas.microsoft.com/office/powerpoint/2010/main" val="423310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10">
                                            <p:txEl>
                                              <p:pRg st="4" end="4"/>
                                            </p:txEl>
                                          </p:spTgt>
                                        </p:tgtEl>
                                        <p:attrNameLst>
                                          <p:attrName>style.fontWeight</p:attrName>
                                        </p:attrNameLst>
                                      </p:cBhvr>
                                      <p:to>
                                        <p:strVal val="bold"/>
                                      </p:to>
                                    </p:set>
                                  </p:childTnLst>
                                </p:cTn>
                              </p:par>
                              <p:par>
                                <p:cTn id="7" presetID="15" presetClass="emph" presetSubtype="0" nodeType="withEffect">
                                  <p:stCondLst>
                                    <p:cond delay="0"/>
                                  </p:stCondLst>
                                  <p:iterate type="lt">
                                    <p:tmAbs val="25"/>
                                  </p:iterate>
                                  <p:childTnLst>
                                    <p:set>
                                      <p:cBhvr override="childStyle">
                                        <p:cTn id="8" dur="indefinite"/>
                                        <p:tgtEl>
                                          <p:spTgt spid="10">
                                            <p:txEl>
                                              <p:pRg st="5" end="5"/>
                                            </p:txEl>
                                          </p:spTgt>
                                        </p:tgtEl>
                                        <p:attrNameLst>
                                          <p:attrName>style.fontWeight</p:attrName>
                                        </p:attrNameLst>
                                      </p:cBhvr>
                                      <p:to>
                                        <p:strVal val="bold"/>
                                      </p:to>
                                    </p:set>
                                  </p:childTnLst>
                                </p:cTn>
                              </p:par>
                            </p:childTnLst>
                          </p:cTn>
                        </p:par>
                        <p:par>
                          <p:cTn id="9" fill="hold">
                            <p:stCondLst>
                              <p:cond delay="800"/>
                            </p:stCondLst>
                            <p:childTnLst>
                              <p:par>
                                <p:cTn id="10" presetID="10"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6" y="0"/>
            <a:ext cx="9141687" cy="430887"/>
          </a:xfrm>
          <a:prstGeom prst="rect">
            <a:avLst/>
          </a:prstGeom>
          <a:solidFill>
            <a:srgbClr val="5175A6"/>
          </a:solidFill>
        </p:spPr>
        <p:txBody>
          <a:bodyPr wrap="square" lIns="91440" tIns="45720" rIns="91440" bIns="45720">
            <a:spAutoFit/>
          </a:bodyPr>
          <a:lstStyle/>
          <a:p>
            <a:pPr algn="ctr"/>
            <a:r>
              <a:rPr lang="en-GB" sz="2200"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rPr>
              <a:t>Mission Together</a:t>
            </a:r>
            <a:endParaRPr lang="en-GB" sz="2200"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endParaRPr>
          </a:p>
        </p:txBody>
      </p:sp>
      <p:pic>
        <p:nvPicPr>
          <p:cNvPr id="8" name="Picture 47" descr="xmascandy[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948457"/>
            <a:ext cx="1584176" cy="2768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4">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5424748"/>
            <a:ext cx="1140892" cy="1376852"/>
          </a:xfrm>
          <a:prstGeom prst="rect">
            <a:avLst/>
          </a:prstGeom>
        </p:spPr>
      </p:pic>
      <p:sp>
        <p:nvSpPr>
          <p:cNvPr id="7" name="TextBox 6"/>
          <p:cNvSpPr txBox="1"/>
          <p:nvPr/>
        </p:nvSpPr>
        <p:spPr>
          <a:xfrm>
            <a:off x="3275856" y="1012999"/>
            <a:ext cx="5061001" cy="461665"/>
          </a:xfrm>
          <a:prstGeom prst="rect">
            <a:avLst/>
          </a:prstGeom>
          <a:noFill/>
        </p:spPr>
        <p:txBody>
          <a:bodyPr wrap="none" rtlCol="0">
            <a:spAutoFit/>
          </a:bodyPr>
          <a:lstStyle/>
          <a:p>
            <a:r>
              <a:rPr lang="en-GB" sz="2400" b="1" dirty="0" smtClean="0">
                <a:latin typeface="Comic Sans MS" panose="030F0702030302020204" pitchFamily="66" charset="0"/>
              </a:rPr>
              <a:t>What do sugar canes stand for?</a:t>
            </a:r>
            <a:endParaRPr lang="en-GB" sz="2400" b="1" dirty="0">
              <a:latin typeface="Comic Sans MS" panose="030F0702030302020204" pitchFamily="66" charset="0"/>
            </a:endParaRPr>
          </a:p>
        </p:txBody>
      </p:sp>
      <p:sp>
        <p:nvSpPr>
          <p:cNvPr id="9" name="TextBox 8"/>
          <p:cNvSpPr txBox="1"/>
          <p:nvPr/>
        </p:nvSpPr>
        <p:spPr>
          <a:xfrm>
            <a:off x="2915816" y="1877095"/>
            <a:ext cx="5907386" cy="1631216"/>
          </a:xfrm>
          <a:prstGeom prst="rect">
            <a:avLst/>
          </a:prstGeom>
          <a:noFill/>
        </p:spPr>
        <p:txBody>
          <a:bodyPr wrap="none" rtlCol="0">
            <a:spAutoFit/>
          </a:bodyPr>
          <a:lstStyle/>
          <a:p>
            <a:pPr marL="342900" indent="-342900">
              <a:buAutoNum type="alphaLcParenBoth"/>
            </a:pPr>
            <a:r>
              <a:rPr lang="en-GB" sz="2000" dirty="0" smtClean="0">
                <a:latin typeface="Comic Sans MS" panose="030F0702030302020204" pitchFamily="66" charset="0"/>
              </a:rPr>
              <a:t> They are meant to look like Jesus on a cross</a:t>
            </a:r>
          </a:p>
          <a:p>
            <a:pPr marL="342900" indent="-342900">
              <a:buAutoNum type="alphaLcParenBoth"/>
            </a:pPr>
            <a:endParaRPr lang="en-GB" sz="2000" dirty="0" smtClean="0">
              <a:latin typeface="Comic Sans MS" panose="030F0702030302020204" pitchFamily="66" charset="0"/>
            </a:endParaRPr>
          </a:p>
          <a:p>
            <a:pPr marL="342900" indent="-342900">
              <a:buAutoNum type="alphaLcParenBoth"/>
            </a:pPr>
            <a:r>
              <a:rPr lang="en-GB" sz="2000" dirty="0" smtClean="0">
                <a:latin typeface="Comic Sans MS" panose="030F0702030302020204" pitchFamily="66" charset="0"/>
              </a:rPr>
              <a:t> Nothing, they are just there to taste good</a:t>
            </a:r>
          </a:p>
          <a:p>
            <a:pPr marL="342900" indent="-342900">
              <a:buAutoNum type="alphaLcParenBoth"/>
            </a:pPr>
            <a:endParaRPr lang="en-GB" sz="2000" dirty="0" smtClean="0">
              <a:latin typeface="Comic Sans MS" panose="030F0702030302020204" pitchFamily="66" charset="0"/>
            </a:endParaRPr>
          </a:p>
          <a:p>
            <a:r>
              <a:rPr lang="en-GB" sz="2000" dirty="0" smtClean="0">
                <a:latin typeface="Comic Sans MS" panose="030F0702030302020204" pitchFamily="66" charset="0"/>
              </a:rPr>
              <a:t>(c) They symbolise the </a:t>
            </a:r>
            <a:r>
              <a:rPr lang="en-GB" sz="2000" dirty="0" smtClean="0">
                <a:latin typeface="Comic Sans MS" panose="030F0702030302020204" pitchFamily="66" charset="0"/>
              </a:rPr>
              <a:t>shepherd’s </a:t>
            </a:r>
            <a:r>
              <a:rPr lang="en-GB" sz="2000" dirty="0" smtClean="0">
                <a:latin typeface="Comic Sans MS" panose="030F0702030302020204" pitchFamily="66" charset="0"/>
              </a:rPr>
              <a:t>crook</a:t>
            </a:r>
            <a:endParaRPr lang="en-GB" sz="2000" dirty="0">
              <a:latin typeface="Comic Sans MS" panose="030F0702030302020204" pitchFamily="66" charset="0"/>
            </a:endParaRPr>
          </a:p>
        </p:txBody>
      </p:sp>
      <p:sp>
        <p:nvSpPr>
          <p:cNvPr id="10" name="TextBox 9"/>
          <p:cNvSpPr txBox="1"/>
          <p:nvPr/>
        </p:nvSpPr>
        <p:spPr>
          <a:xfrm>
            <a:off x="467544" y="4221088"/>
            <a:ext cx="7056784" cy="2308324"/>
          </a:xfrm>
          <a:prstGeom prst="rect">
            <a:avLst/>
          </a:prstGeom>
          <a:solidFill>
            <a:schemeClr val="accent1">
              <a:lumMod val="40000"/>
              <a:lumOff val="60000"/>
            </a:schemeClr>
          </a:solidFill>
          <a:ln>
            <a:solidFill>
              <a:srgbClr val="0070C0"/>
            </a:solidFill>
          </a:ln>
        </p:spPr>
        <p:txBody>
          <a:bodyPr wrap="square" rtlCol="0">
            <a:spAutoFit/>
          </a:bodyPr>
          <a:lstStyle/>
          <a:p>
            <a:r>
              <a:rPr lang="en-GB" dirty="0" smtClean="0">
                <a:latin typeface="Comic Sans MS" panose="030F0702030302020204" pitchFamily="66" charset="0"/>
              </a:rPr>
              <a:t>Shepherds appear a lot in the Bible. At </a:t>
            </a:r>
            <a:r>
              <a:rPr lang="en-GB" dirty="0" smtClean="0">
                <a:latin typeface="Comic Sans MS" panose="030F0702030302020204" pitchFamily="66" charset="0"/>
              </a:rPr>
              <a:t>Christmas </a:t>
            </a:r>
            <a:r>
              <a:rPr lang="en-GB" dirty="0" smtClean="0">
                <a:latin typeface="Comic Sans MS" panose="030F0702030302020204" pitchFamily="66" charset="0"/>
              </a:rPr>
              <a:t>we remember the story of the angels visiting the </a:t>
            </a:r>
            <a:r>
              <a:rPr lang="en-GB" dirty="0" smtClean="0">
                <a:latin typeface="Comic Sans MS" panose="030F0702030302020204" pitchFamily="66" charset="0"/>
              </a:rPr>
              <a:t>shepherds to give </a:t>
            </a:r>
            <a:r>
              <a:rPr lang="en-GB" dirty="0" smtClean="0">
                <a:latin typeface="Comic Sans MS" panose="030F0702030302020204" pitchFamily="66" charset="0"/>
              </a:rPr>
              <a:t>them the good news of Jesus’ birth.</a:t>
            </a:r>
          </a:p>
          <a:p>
            <a:endParaRPr lang="en-GB" dirty="0">
              <a:latin typeface="Comic Sans MS" panose="030F0702030302020204" pitchFamily="66" charset="0"/>
            </a:endParaRPr>
          </a:p>
          <a:p>
            <a:r>
              <a:rPr lang="en-GB" dirty="0" smtClean="0">
                <a:latin typeface="Comic Sans MS" panose="030F0702030302020204" pitchFamily="66" charset="0"/>
              </a:rPr>
              <a:t>Another important thing to remember is that Jesus is our shepherd. He guards us and guides us like a shepherd does with his sheep. He keeps us safe and he loves us, and this is what the sugar canes help us to remember at Christmas.</a:t>
            </a:r>
            <a:endParaRPr lang="en-GB" dirty="0">
              <a:latin typeface="Comic Sans MS" panose="030F0702030302020204" pitchFamily="66" charset="0"/>
            </a:endParaRPr>
          </a:p>
        </p:txBody>
      </p:sp>
    </p:spTree>
    <p:extLst>
      <p:ext uri="{BB962C8B-B14F-4D97-AF65-F5344CB8AC3E}">
        <p14:creationId xmlns:p14="http://schemas.microsoft.com/office/powerpoint/2010/main" val="407236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9">
                                            <p:txEl>
                                              <p:pRg st="4" end="4"/>
                                            </p:txEl>
                                          </p:spTgt>
                                        </p:tgtEl>
                                        <p:attrNameLst>
                                          <p:attrName>style.fontWeight</p:attrName>
                                        </p:attrNameLst>
                                      </p:cBhvr>
                                      <p:to>
                                        <p:strVal val="bold"/>
                                      </p:to>
                                    </p:set>
                                  </p:childTnLst>
                                </p:cTn>
                              </p:par>
                            </p:childTnLst>
                          </p:cTn>
                        </p:par>
                        <p:par>
                          <p:cTn id="7" fill="hold">
                            <p:stCondLst>
                              <p:cond delay="850"/>
                            </p:stCondLst>
                            <p:childTnLst>
                              <p:par>
                                <p:cTn id="8" presetID="10"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139952" y="1844824"/>
            <a:ext cx="2541080" cy="1631216"/>
          </a:xfrm>
          <a:prstGeom prst="rect">
            <a:avLst/>
          </a:prstGeom>
          <a:noFill/>
        </p:spPr>
        <p:txBody>
          <a:bodyPr wrap="none" rtlCol="0">
            <a:spAutoFit/>
          </a:bodyPr>
          <a:lstStyle/>
          <a:p>
            <a:pPr marL="342900" indent="-342900">
              <a:buAutoNum type="alphaLcParenBoth"/>
            </a:pPr>
            <a:r>
              <a:rPr lang="en-GB" sz="2000" dirty="0" smtClean="0">
                <a:latin typeface="Comic Sans MS" panose="030F0702030302020204" pitchFamily="66" charset="0"/>
              </a:rPr>
              <a:t> Jesus</a:t>
            </a:r>
          </a:p>
          <a:p>
            <a:pPr marL="342900" indent="-342900">
              <a:buAutoNum type="alphaLcParenBoth"/>
            </a:pPr>
            <a:endParaRPr lang="en-GB" sz="2000" dirty="0" smtClean="0">
              <a:latin typeface="Comic Sans MS" panose="030F0702030302020204" pitchFamily="66" charset="0"/>
            </a:endParaRPr>
          </a:p>
          <a:p>
            <a:pPr marL="342900" indent="-342900">
              <a:buAutoNum type="alphaLcParenBoth"/>
            </a:pPr>
            <a:r>
              <a:rPr lang="en-GB" sz="2000" dirty="0" smtClean="0">
                <a:latin typeface="Comic Sans MS" panose="030F0702030302020204" pitchFamily="66" charset="0"/>
              </a:rPr>
              <a:t> The Holy Spirit</a:t>
            </a:r>
          </a:p>
          <a:p>
            <a:pPr marL="342900" indent="-342900">
              <a:buAutoNum type="alphaLcParenBoth"/>
            </a:pPr>
            <a:endParaRPr lang="en-GB" sz="2000" dirty="0" smtClean="0">
              <a:latin typeface="Comic Sans MS" panose="030F0702030302020204" pitchFamily="66" charset="0"/>
            </a:endParaRPr>
          </a:p>
          <a:p>
            <a:r>
              <a:rPr lang="en-GB" sz="2000" dirty="0" smtClean="0">
                <a:latin typeface="Comic Sans MS" panose="030F0702030302020204" pitchFamily="66" charset="0"/>
              </a:rPr>
              <a:t>(c) Nature</a:t>
            </a:r>
            <a:endParaRPr lang="en-GB" sz="2000" dirty="0">
              <a:latin typeface="Comic Sans MS" panose="030F0702030302020204" pitchFamily="66" charset="0"/>
            </a:endParaRPr>
          </a:p>
        </p:txBody>
      </p:sp>
      <p:sp>
        <p:nvSpPr>
          <p:cNvPr id="4" name="Rectangle 3"/>
          <p:cNvSpPr/>
          <p:nvPr/>
        </p:nvSpPr>
        <p:spPr>
          <a:xfrm>
            <a:off x="-1156" y="0"/>
            <a:ext cx="9141687" cy="430887"/>
          </a:xfrm>
          <a:prstGeom prst="rect">
            <a:avLst/>
          </a:prstGeom>
          <a:solidFill>
            <a:srgbClr val="5175A6"/>
          </a:solidFill>
        </p:spPr>
        <p:txBody>
          <a:bodyPr wrap="square" lIns="91440" tIns="45720" rIns="91440" bIns="45720">
            <a:spAutoFit/>
          </a:bodyPr>
          <a:lstStyle/>
          <a:p>
            <a:pPr algn="ctr"/>
            <a:r>
              <a:rPr lang="en-GB" sz="2200"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rPr>
              <a:t>Mission Together</a:t>
            </a:r>
            <a:endParaRPr lang="en-GB" sz="2200"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endParaRPr>
          </a:p>
        </p:txBody>
      </p:sp>
      <p:pic>
        <p:nvPicPr>
          <p:cNvPr id="8" name="Picture 49" descr="Dove_pea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293674"/>
            <a:ext cx="2480408" cy="20633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4">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5424748"/>
            <a:ext cx="1140892" cy="1376852"/>
          </a:xfrm>
          <a:prstGeom prst="rect">
            <a:avLst/>
          </a:prstGeom>
        </p:spPr>
      </p:pic>
      <p:sp>
        <p:nvSpPr>
          <p:cNvPr id="6" name="TextBox 5"/>
          <p:cNvSpPr txBox="1"/>
          <p:nvPr/>
        </p:nvSpPr>
        <p:spPr>
          <a:xfrm>
            <a:off x="3275856" y="980728"/>
            <a:ext cx="4956806" cy="461665"/>
          </a:xfrm>
          <a:prstGeom prst="rect">
            <a:avLst/>
          </a:prstGeom>
          <a:noFill/>
        </p:spPr>
        <p:txBody>
          <a:bodyPr wrap="none" rtlCol="0">
            <a:spAutoFit/>
          </a:bodyPr>
          <a:lstStyle/>
          <a:p>
            <a:r>
              <a:rPr lang="en-GB" sz="2400" b="1" dirty="0" smtClean="0">
                <a:latin typeface="Comic Sans MS" panose="030F0702030302020204" pitchFamily="66" charset="0"/>
              </a:rPr>
              <a:t>What does the dove represent?</a:t>
            </a:r>
            <a:endParaRPr lang="en-GB" sz="2400" b="1" dirty="0">
              <a:latin typeface="Comic Sans MS" panose="030F0702030302020204" pitchFamily="66" charset="0"/>
            </a:endParaRPr>
          </a:p>
        </p:txBody>
      </p:sp>
      <p:sp>
        <p:nvSpPr>
          <p:cNvPr id="9" name="TextBox 8"/>
          <p:cNvSpPr txBox="1"/>
          <p:nvPr/>
        </p:nvSpPr>
        <p:spPr>
          <a:xfrm>
            <a:off x="467544" y="4005064"/>
            <a:ext cx="7056784" cy="2585323"/>
          </a:xfrm>
          <a:prstGeom prst="rect">
            <a:avLst/>
          </a:prstGeom>
          <a:solidFill>
            <a:schemeClr val="accent1">
              <a:lumMod val="40000"/>
              <a:lumOff val="60000"/>
            </a:schemeClr>
          </a:solidFill>
          <a:ln>
            <a:solidFill>
              <a:srgbClr val="0070C0"/>
            </a:solidFill>
          </a:ln>
        </p:spPr>
        <p:txBody>
          <a:bodyPr wrap="square" rtlCol="0">
            <a:spAutoFit/>
          </a:bodyPr>
          <a:lstStyle/>
          <a:p>
            <a:r>
              <a:rPr lang="en-GB" dirty="0" smtClean="0">
                <a:latin typeface="Comic Sans MS" panose="030F0702030302020204" pitchFamily="66" charset="0"/>
              </a:rPr>
              <a:t>The dove is often seen as a symbol of the Holy Spirit. At Jesus’ baptism in the River Jordan, the Holy Spirit comes down to Jesus like a dove, showing Jesus’ purity and holiness. </a:t>
            </a:r>
          </a:p>
          <a:p>
            <a:endParaRPr lang="en-GB" dirty="0">
              <a:latin typeface="Comic Sans MS" panose="030F0702030302020204" pitchFamily="66" charset="0"/>
            </a:endParaRPr>
          </a:p>
          <a:p>
            <a:r>
              <a:rPr lang="en-GB" dirty="0" smtClean="0">
                <a:latin typeface="Comic Sans MS" panose="030F0702030302020204" pitchFamily="66" charset="0"/>
              </a:rPr>
              <a:t>It is through the Holy Spirit that Mary becomes pregnant with Jesus, which is why the dove makes a perfect Christmas symbol.</a:t>
            </a:r>
          </a:p>
          <a:p>
            <a:endParaRPr lang="en-GB" dirty="0">
              <a:latin typeface="Comic Sans MS" panose="030F0702030302020204" pitchFamily="66" charset="0"/>
            </a:endParaRPr>
          </a:p>
          <a:p>
            <a:r>
              <a:rPr lang="en-GB" dirty="0" smtClean="0">
                <a:latin typeface="Comic Sans MS" panose="030F0702030302020204" pitchFamily="66" charset="0"/>
              </a:rPr>
              <a:t>Of course the dove also represents peace, which is something special to remember and pray for during Christmas.</a:t>
            </a:r>
            <a:endParaRPr lang="en-GB" dirty="0">
              <a:latin typeface="Comic Sans MS" panose="030F0702030302020204" pitchFamily="66" charset="0"/>
            </a:endParaRPr>
          </a:p>
        </p:txBody>
      </p:sp>
    </p:spTree>
    <p:extLst>
      <p:ext uri="{BB962C8B-B14F-4D97-AF65-F5344CB8AC3E}">
        <p14:creationId xmlns:p14="http://schemas.microsoft.com/office/powerpoint/2010/main" val="139756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7">
                                            <p:txEl>
                                              <p:pRg st="2" end="2"/>
                                            </p:txEl>
                                          </p:spTgt>
                                        </p:tgtEl>
                                        <p:attrNameLst>
                                          <p:attrName>style.fontWeight</p:attrName>
                                        </p:attrNameLst>
                                      </p:cBhvr>
                                      <p:to>
                                        <p:strVal val="bold"/>
                                      </p:to>
                                    </p:set>
                                  </p:childTnLst>
                                </p:cTn>
                              </p:par>
                            </p:childTnLst>
                          </p:cTn>
                        </p:par>
                        <p:par>
                          <p:cTn id="7" fill="hold">
                            <p:stCondLst>
                              <p:cond delay="325"/>
                            </p:stCondLst>
                            <p:childTnLst>
                              <p:par>
                                <p:cTn id="8" presetID="10"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6" y="0"/>
            <a:ext cx="9141687" cy="430887"/>
          </a:xfrm>
          <a:prstGeom prst="rect">
            <a:avLst/>
          </a:prstGeom>
          <a:solidFill>
            <a:srgbClr val="5175A6"/>
          </a:solidFill>
        </p:spPr>
        <p:txBody>
          <a:bodyPr wrap="square" lIns="91440" tIns="45720" rIns="91440" bIns="45720">
            <a:spAutoFit/>
          </a:bodyPr>
          <a:lstStyle/>
          <a:p>
            <a:pPr algn="ctr"/>
            <a:r>
              <a:rPr lang="en-GB" sz="2200"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rPr>
              <a:t>Mission Together</a:t>
            </a:r>
            <a:endParaRPr lang="en-GB" sz="2200"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endParaRPr>
          </a:p>
        </p:txBody>
      </p:sp>
      <p:pic>
        <p:nvPicPr>
          <p:cNvPr id="7" name="Picture 46" descr="Christmas-ribbo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412776"/>
            <a:ext cx="2596320" cy="2160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4">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5424748"/>
            <a:ext cx="1140892" cy="1376852"/>
          </a:xfrm>
          <a:prstGeom prst="rect">
            <a:avLst/>
          </a:prstGeom>
        </p:spPr>
      </p:pic>
      <p:sp>
        <p:nvSpPr>
          <p:cNvPr id="6" name="TextBox 5"/>
          <p:cNvSpPr txBox="1"/>
          <p:nvPr/>
        </p:nvSpPr>
        <p:spPr>
          <a:xfrm>
            <a:off x="3203848" y="1844824"/>
            <a:ext cx="5625258" cy="1631216"/>
          </a:xfrm>
          <a:prstGeom prst="rect">
            <a:avLst/>
          </a:prstGeom>
          <a:noFill/>
        </p:spPr>
        <p:txBody>
          <a:bodyPr wrap="none" rtlCol="0">
            <a:spAutoFit/>
          </a:bodyPr>
          <a:lstStyle/>
          <a:p>
            <a:pPr marL="342900" indent="-342900">
              <a:buAutoNum type="alphaLcParenBoth"/>
            </a:pPr>
            <a:r>
              <a:rPr lang="en-GB" sz="2000" dirty="0" smtClean="0">
                <a:latin typeface="Comic Sans MS" panose="030F0702030302020204" pitchFamily="66" charset="0"/>
              </a:rPr>
              <a:t> It stands for Jesus being a gift from God</a:t>
            </a:r>
          </a:p>
          <a:p>
            <a:pPr marL="342900" indent="-342900">
              <a:buAutoNum type="alphaLcParenBoth"/>
            </a:pPr>
            <a:endParaRPr lang="en-GB" sz="2000" dirty="0" smtClean="0">
              <a:latin typeface="Comic Sans MS" panose="030F0702030302020204" pitchFamily="66" charset="0"/>
            </a:endParaRPr>
          </a:p>
          <a:p>
            <a:pPr marL="342900" indent="-342900">
              <a:buAutoNum type="alphaLcParenBoth"/>
            </a:pPr>
            <a:r>
              <a:rPr lang="en-GB" sz="2000" dirty="0" smtClean="0">
                <a:latin typeface="Comic Sans MS" panose="030F0702030302020204" pitchFamily="66" charset="0"/>
              </a:rPr>
              <a:t> It stands for the presents we buy</a:t>
            </a:r>
          </a:p>
          <a:p>
            <a:pPr marL="342900" indent="-342900">
              <a:buAutoNum type="alphaLcParenBoth"/>
            </a:pPr>
            <a:endParaRPr lang="en-GB" sz="2000" dirty="0" smtClean="0">
              <a:latin typeface="Comic Sans MS" panose="030F0702030302020204" pitchFamily="66" charset="0"/>
            </a:endParaRPr>
          </a:p>
          <a:p>
            <a:r>
              <a:rPr lang="en-GB" sz="2000" dirty="0" smtClean="0">
                <a:latin typeface="Comic Sans MS" panose="030F0702030302020204" pitchFamily="66" charset="0"/>
              </a:rPr>
              <a:t>(c) It makes things look nice</a:t>
            </a:r>
            <a:endParaRPr lang="en-GB" sz="2000" dirty="0">
              <a:latin typeface="Comic Sans MS" panose="030F0702030302020204" pitchFamily="66" charset="0"/>
            </a:endParaRPr>
          </a:p>
        </p:txBody>
      </p:sp>
      <p:sp>
        <p:nvSpPr>
          <p:cNvPr id="8" name="TextBox 7"/>
          <p:cNvSpPr txBox="1"/>
          <p:nvPr/>
        </p:nvSpPr>
        <p:spPr>
          <a:xfrm>
            <a:off x="2987824" y="980728"/>
            <a:ext cx="6199133" cy="461665"/>
          </a:xfrm>
          <a:prstGeom prst="rect">
            <a:avLst/>
          </a:prstGeom>
          <a:noFill/>
        </p:spPr>
        <p:txBody>
          <a:bodyPr wrap="none" rtlCol="0">
            <a:spAutoFit/>
          </a:bodyPr>
          <a:lstStyle/>
          <a:p>
            <a:r>
              <a:rPr lang="en-GB" sz="2400" b="1" dirty="0" smtClean="0">
                <a:latin typeface="Comic Sans MS" panose="030F0702030302020204" pitchFamily="66" charset="0"/>
              </a:rPr>
              <a:t>What does the bow mean at Christmas?</a:t>
            </a:r>
            <a:endParaRPr lang="en-GB" sz="2400" b="1" dirty="0">
              <a:latin typeface="Comic Sans MS" panose="030F0702030302020204" pitchFamily="66" charset="0"/>
            </a:endParaRPr>
          </a:p>
        </p:txBody>
      </p:sp>
      <p:sp>
        <p:nvSpPr>
          <p:cNvPr id="9" name="TextBox 8"/>
          <p:cNvSpPr txBox="1"/>
          <p:nvPr/>
        </p:nvSpPr>
        <p:spPr>
          <a:xfrm>
            <a:off x="467544" y="4145012"/>
            <a:ext cx="7056784" cy="2308324"/>
          </a:xfrm>
          <a:prstGeom prst="rect">
            <a:avLst/>
          </a:prstGeom>
          <a:solidFill>
            <a:schemeClr val="accent1">
              <a:lumMod val="40000"/>
              <a:lumOff val="60000"/>
            </a:schemeClr>
          </a:solidFill>
          <a:ln>
            <a:solidFill>
              <a:srgbClr val="0070C0"/>
            </a:solidFill>
          </a:ln>
        </p:spPr>
        <p:txBody>
          <a:bodyPr wrap="square" rtlCol="0">
            <a:spAutoFit/>
          </a:bodyPr>
          <a:lstStyle/>
          <a:p>
            <a:r>
              <a:rPr lang="en-GB" dirty="0" smtClean="0">
                <a:latin typeface="Comic Sans MS" panose="030F0702030302020204" pitchFamily="66" charset="0"/>
              </a:rPr>
              <a:t>The bow is meant to remind us of the precious gift we receive from God: the gift of Jesus.</a:t>
            </a:r>
          </a:p>
          <a:p>
            <a:endParaRPr lang="en-GB" dirty="0">
              <a:latin typeface="Comic Sans MS" panose="030F0702030302020204" pitchFamily="66" charset="0"/>
            </a:endParaRPr>
          </a:p>
          <a:p>
            <a:r>
              <a:rPr lang="en-GB" dirty="0" smtClean="0">
                <a:latin typeface="Comic Sans MS" panose="030F0702030302020204" pitchFamily="66" charset="0"/>
              </a:rPr>
              <a:t>God gave us his son because he loves us so much and wants us to have eternal life in heaven. He knew that Jesus would have to suffer and die for us, but he made this sacrifice for us.</a:t>
            </a:r>
          </a:p>
          <a:p>
            <a:endParaRPr lang="en-GB" dirty="0">
              <a:latin typeface="Comic Sans MS" panose="030F0702030302020204" pitchFamily="66" charset="0"/>
            </a:endParaRPr>
          </a:p>
          <a:p>
            <a:r>
              <a:rPr lang="en-GB" dirty="0" smtClean="0">
                <a:latin typeface="Comic Sans MS" panose="030F0702030302020204" pitchFamily="66" charset="0"/>
              </a:rPr>
              <a:t>When we see a bow, we remember God’s love for us.</a:t>
            </a:r>
            <a:endParaRPr lang="en-GB" dirty="0">
              <a:latin typeface="Comic Sans MS" panose="030F0702030302020204" pitchFamily="66" charset="0"/>
            </a:endParaRPr>
          </a:p>
        </p:txBody>
      </p:sp>
    </p:spTree>
    <p:extLst>
      <p:ext uri="{BB962C8B-B14F-4D97-AF65-F5344CB8AC3E}">
        <p14:creationId xmlns:p14="http://schemas.microsoft.com/office/powerpoint/2010/main" val="136211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6">
                                            <p:txEl>
                                              <p:pRg st="0" end="0"/>
                                            </p:txEl>
                                          </p:spTgt>
                                        </p:tgtEl>
                                        <p:attrNameLst>
                                          <p:attrName>style.fontWeight</p:attrName>
                                        </p:attrNameLst>
                                      </p:cBhvr>
                                      <p:to>
                                        <p:strVal val="bold"/>
                                      </p:to>
                                    </p:set>
                                  </p:childTnLst>
                                </p:cTn>
                              </p:par>
                            </p:childTnLst>
                          </p:cTn>
                        </p:par>
                        <p:par>
                          <p:cTn id="7" fill="hold">
                            <p:stCondLst>
                              <p:cond delay="825"/>
                            </p:stCondLst>
                            <p:childTnLst>
                              <p:par>
                                <p:cTn id="8" presetID="10"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6" y="0"/>
            <a:ext cx="9141687" cy="430887"/>
          </a:xfrm>
          <a:prstGeom prst="rect">
            <a:avLst/>
          </a:prstGeom>
          <a:solidFill>
            <a:srgbClr val="5175A6"/>
          </a:solidFill>
        </p:spPr>
        <p:txBody>
          <a:bodyPr wrap="square" lIns="91440" tIns="45720" rIns="91440" bIns="45720">
            <a:spAutoFit/>
          </a:bodyPr>
          <a:lstStyle/>
          <a:p>
            <a:pPr algn="ctr"/>
            <a:r>
              <a:rPr lang="en-GB" sz="2200"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rPr>
              <a:t>Mission Together</a:t>
            </a:r>
            <a:endParaRPr lang="en-GB" sz="2200"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endParaRPr>
          </a:p>
        </p:txBody>
      </p:sp>
      <p:pic>
        <p:nvPicPr>
          <p:cNvPr id="6" name="Picture 39" descr="christmas_lights21[1]"/>
          <p:cNvPicPr>
            <a:picLocks noChangeAspect="1" noChangeArrowheads="1"/>
          </p:cNvPicPr>
          <p:nvPr/>
        </p:nvPicPr>
        <p:blipFill>
          <a:blip r:embed="rId2" cstate="print">
            <a:extLst>
              <a:ext uri="{28A0092B-C50C-407E-A947-70E740481C1C}">
                <a14:useLocalDpi xmlns:a14="http://schemas.microsoft.com/office/drawing/2010/main" val="0"/>
              </a:ext>
            </a:extLst>
          </a:blip>
          <a:srcRect r="6793" b="36841"/>
          <a:stretch>
            <a:fillRect/>
          </a:stretch>
        </p:blipFill>
        <p:spPr bwMode="auto">
          <a:xfrm rot="20118654">
            <a:off x="-91768" y="1699564"/>
            <a:ext cx="3341854" cy="1156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 name="Picture 6">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5424748"/>
            <a:ext cx="1140892" cy="1376852"/>
          </a:xfrm>
          <a:prstGeom prst="rect">
            <a:avLst/>
          </a:prstGeom>
        </p:spPr>
      </p:pic>
      <p:sp>
        <p:nvSpPr>
          <p:cNvPr id="9" name="TextBox 8"/>
          <p:cNvSpPr txBox="1"/>
          <p:nvPr/>
        </p:nvSpPr>
        <p:spPr>
          <a:xfrm>
            <a:off x="3203848" y="1844824"/>
            <a:ext cx="4958409" cy="1631216"/>
          </a:xfrm>
          <a:prstGeom prst="rect">
            <a:avLst/>
          </a:prstGeom>
          <a:noFill/>
        </p:spPr>
        <p:txBody>
          <a:bodyPr wrap="none" rtlCol="0">
            <a:spAutoFit/>
          </a:bodyPr>
          <a:lstStyle/>
          <a:p>
            <a:pPr marL="342900" indent="-342900">
              <a:buAutoNum type="alphaLcParenBoth"/>
            </a:pPr>
            <a:r>
              <a:rPr lang="en-GB" sz="2000" dirty="0" smtClean="0">
                <a:latin typeface="Comic Sans MS" panose="030F0702030302020204" pitchFamily="66" charset="0"/>
              </a:rPr>
              <a:t> Snowflakes falling from the sky</a:t>
            </a:r>
          </a:p>
          <a:p>
            <a:pPr marL="342900" indent="-342900">
              <a:buAutoNum type="alphaLcParenBoth"/>
            </a:pPr>
            <a:endParaRPr lang="en-GB" sz="2000" dirty="0" smtClean="0">
              <a:latin typeface="Comic Sans MS" panose="030F0702030302020204" pitchFamily="66" charset="0"/>
            </a:endParaRPr>
          </a:p>
          <a:p>
            <a:pPr marL="342900" indent="-342900">
              <a:buAutoNum type="alphaLcParenBoth"/>
            </a:pPr>
            <a:r>
              <a:rPr lang="en-GB" sz="2000" dirty="0" smtClean="0">
                <a:latin typeface="Comic Sans MS" panose="030F0702030302020204" pitchFamily="66" charset="0"/>
              </a:rPr>
              <a:t> Jesus as the Light of the World</a:t>
            </a:r>
          </a:p>
          <a:p>
            <a:pPr marL="342900" indent="-342900">
              <a:buAutoNum type="alphaLcParenBoth"/>
            </a:pPr>
            <a:endParaRPr lang="en-GB" sz="2000" dirty="0" smtClean="0">
              <a:latin typeface="Comic Sans MS" panose="030F0702030302020204" pitchFamily="66" charset="0"/>
            </a:endParaRPr>
          </a:p>
          <a:p>
            <a:r>
              <a:rPr lang="en-GB" sz="2000" dirty="0" smtClean="0">
                <a:latin typeface="Comic Sans MS" panose="030F0702030302020204" pitchFamily="66" charset="0"/>
              </a:rPr>
              <a:t>(c) The brightness and joy of Christmas</a:t>
            </a:r>
            <a:endParaRPr lang="en-GB" sz="2000" dirty="0">
              <a:latin typeface="Comic Sans MS" panose="030F0702030302020204" pitchFamily="66" charset="0"/>
            </a:endParaRPr>
          </a:p>
        </p:txBody>
      </p:sp>
      <p:sp>
        <p:nvSpPr>
          <p:cNvPr id="10" name="TextBox 9"/>
          <p:cNvSpPr txBox="1"/>
          <p:nvPr/>
        </p:nvSpPr>
        <p:spPr>
          <a:xfrm>
            <a:off x="3151806" y="980728"/>
            <a:ext cx="5740674" cy="461665"/>
          </a:xfrm>
          <a:prstGeom prst="rect">
            <a:avLst/>
          </a:prstGeom>
          <a:noFill/>
        </p:spPr>
        <p:txBody>
          <a:bodyPr wrap="none" rtlCol="0">
            <a:spAutoFit/>
          </a:bodyPr>
          <a:lstStyle/>
          <a:p>
            <a:r>
              <a:rPr lang="en-GB" sz="2400" b="1" dirty="0" smtClean="0">
                <a:latin typeface="Comic Sans MS" panose="030F0702030302020204" pitchFamily="66" charset="0"/>
              </a:rPr>
              <a:t>What do Christmas lights represent?</a:t>
            </a:r>
            <a:endParaRPr lang="en-GB" sz="2400" b="1" dirty="0">
              <a:latin typeface="Comic Sans MS" panose="030F0702030302020204" pitchFamily="66" charset="0"/>
            </a:endParaRPr>
          </a:p>
        </p:txBody>
      </p:sp>
      <p:sp>
        <p:nvSpPr>
          <p:cNvPr id="11" name="TextBox 10"/>
          <p:cNvSpPr txBox="1"/>
          <p:nvPr/>
        </p:nvSpPr>
        <p:spPr>
          <a:xfrm>
            <a:off x="467544" y="4277995"/>
            <a:ext cx="7056784" cy="2031325"/>
          </a:xfrm>
          <a:prstGeom prst="rect">
            <a:avLst/>
          </a:prstGeom>
          <a:solidFill>
            <a:schemeClr val="accent1">
              <a:lumMod val="40000"/>
              <a:lumOff val="60000"/>
            </a:schemeClr>
          </a:solidFill>
          <a:ln>
            <a:solidFill>
              <a:srgbClr val="0070C0"/>
            </a:solidFill>
          </a:ln>
        </p:spPr>
        <p:txBody>
          <a:bodyPr wrap="square" rtlCol="0">
            <a:spAutoFit/>
          </a:bodyPr>
          <a:lstStyle/>
          <a:p>
            <a:r>
              <a:rPr lang="en-GB" dirty="0" smtClean="0">
                <a:latin typeface="Comic Sans MS" panose="030F0702030302020204" pitchFamily="66" charset="0"/>
              </a:rPr>
              <a:t>Traditionally, people would put candles on their Christmas trees as a symbol of the light of Jesus. Now we use electric lights but they still represent Jesus as the Light of the World.</a:t>
            </a:r>
          </a:p>
          <a:p>
            <a:endParaRPr lang="en-GB" dirty="0">
              <a:latin typeface="Comic Sans MS" panose="030F0702030302020204" pitchFamily="66" charset="0"/>
            </a:endParaRPr>
          </a:p>
          <a:p>
            <a:r>
              <a:rPr lang="en-GB" dirty="0" smtClean="0">
                <a:latin typeface="Comic Sans MS" panose="030F0702030302020204" pitchFamily="66" charset="0"/>
              </a:rPr>
              <a:t>Some also see the lights as symbols of the stars in the sky on the night that Jesus was born. The lights are also a reminder to us to bring the light of Christ to others. </a:t>
            </a:r>
            <a:endParaRPr lang="en-GB" dirty="0">
              <a:latin typeface="Comic Sans MS" panose="030F0702030302020204" pitchFamily="66" charset="0"/>
            </a:endParaRPr>
          </a:p>
        </p:txBody>
      </p:sp>
    </p:spTree>
    <p:extLst>
      <p:ext uri="{BB962C8B-B14F-4D97-AF65-F5344CB8AC3E}">
        <p14:creationId xmlns:p14="http://schemas.microsoft.com/office/powerpoint/2010/main" val="10691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9">
                                            <p:txEl>
                                              <p:pRg st="2" end="2"/>
                                            </p:txEl>
                                          </p:spTgt>
                                        </p:tgtEl>
                                        <p:attrNameLst>
                                          <p:attrName>style.fontWeight</p:attrName>
                                        </p:attrNameLst>
                                      </p:cBhvr>
                                      <p:to>
                                        <p:strVal val="bold"/>
                                      </p:to>
                                    </p:set>
                                  </p:childTnLst>
                                </p:cTn>
                              </p:par>
                            </p:childTnLst>
                          </p:cTn>
                        </p:par>
                        <p:par>
                          <p:cTn id="7" fill="hold">
                            <p:stCondLst>
                              <p:cond delay="625"/>
                            </p:stCondLst>
                            <p:childTnLst>
                              <p:par>
                                <p:cTn id="8" presetID="10" presetClass="entr" presetSubtype="0" fill="hold" grpId="0" nodeType="after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6" y="0"/>
            <a:ext cx="9141687" cy="430887"/>
          </a:xfrm>
          <a:prstGeom prst="rect">
            <a:avLst/>
          </a:prstGeom>
          <a:solidFill>
            <a:srgbClr val="5175A6"/>
          </a:solidFill>
        </p:spPr>
        <p:txBody>
          <a:bodyPr wrap="square" lIns="91440" tIns="45720" rIns="91440" bIns="45720">
            <a:spAutoFit/>
          </a:bodyPr>
          <a:lstStyle/>
          <a:p>
            <a:pPr algn="ctr"/>
            <a:r>
              <a:rPr lang="en-GB" sz="2200" cap="none"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rPr>
              <a:t>Mission Together</a:t>
            </a:r>
            <a:endParaRPr lang="en-GB" sz="2200" cap="none" spc="3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y Round BTN" panose="020F0604020102040306" pitchFamily="34" charset="0"/>
            </a:endParaRPr>
          </a:p>
        </p:txBody>
      </p:sp>
      <p:pic>
        <p:nvPicPr>
          <p:cNvPr id="5" name="Picture 37" descr="Award_star_(gold)[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317248"/>
            <a:ext cx="2556620" cy="2039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6" name="Picture 5">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5424748"/>
            <a:ext cx="1140892" cy="1376852"/>
          </a:xfrm>
          <a:prstGeom prst="rect">
            <a:avLst/>
          </a:prstGeom>
        </p:spPr>
      </p:pic>
      <p:sp>
        <p:nvSpPr>
          <p:cNvPr id="8" name="TextBox 7"/>
          <p:cNvSpPr txBox="1"/>
          <p:nvPr/>
        </p:nvSpPr>
        <p:spPr>
          <a:xfrm>
            <a:off x="3203848" y="1844824"/>
            <a:ext cx="5000087" cy="1631216"/>
          </a:xfrm>
          <a:prstGeom prst="rect">
            <a:avLst/>
          </a:prstGeom>
          <a:noFill/>
        </p:spPr>
        <p:txBody>
          <a:bodyPr wrap="none" rtlCol="0">
            <a:spAutoFit/>
          </a:bodyPr>
          <a:lstStyle/>
          <a:p>
            <a:pPr marL="342900" indent="-342900">
              <a:buAutoNum type="alphaLcParenBoth"/>
            </a:pPr>
            <a:r>
              <a:rPr lang="en-GB" sz="2000" dirty="0" smtClean="0">
                <a:latin typeface="Comic Sans MS" panose="030F0702030302020204" pitchFamily="66" charset="0"/>
              </a:rPr>
              <a:t> It stands for the </a:t>
            </a:r>
            <a:r>
              <a:rPr lang="en-GB" sz="2000" dirty="0" smtClean="0">
                <a:latin typeface="Comic Sans MS" panose="030F0702030302020204" pitchFamily="66" charset="0"/>
              </a:rPr>
              <a:t>Star </a:t>
            </a:r>
            <a:r>
              <a:rPr lang="en-GB" sz="2000" dirty="0" smtClean="0">
                <a:latin typeface="Comic Sans MS" panose="030F0702030302020204" pitchFamily="66" charset="0"/>
              </a:rPr>
              <a:t>of Bethlehem</a:t>
            </a:r>
          </a:p>
          <a:p>
            <a:pPr marL="342900" indent="-342900">
              <a:buAutoNum type="alphaLcParenBoth"/>
            </a:pPr>
            <a:endParaRPr lang="en-GB" sz="2000" dirty="0" smtClean="0">
              <a:latin typeface="Comic Sans MS" panose="030F0702030302020204" pitchFamily="66" charset="0"/>
            </a:endParaRPr>
          </a:p>
          <a:p>
            <a:pPr marL="342900" indent="-342900">
              <a:buAutoNum type="alphaLcParenBoth"/>
            </a:pPr>
            <a:r>
              <a:rPr lang="en-GB" sz="2000" dirty="0" smtClean="0">
                <a:latin typeface="Comic Sans MS" panose="030F0702030302020204" pitchFamily="66" charset="0"/>
              </a:rPr>
              <a:t> It is the closest place to the sky</a:t>
            </a:r>
          </a:p>
          <a:p>
            <a:pPr marL="342900" indent="-342900">
              <a:buAutoNum type="alphaLcParenBoth"/>
            </a:pPr>
            <a:endParaRPr lang="en-GB" sz="2000" dirty="0" smtClean="0">
              <a:latin typeface="Comic Sans MS" panose="030F0702030302020204" pitchFamily="66" charset="0"/>
            </a:endParaRPr>
          </a:p>
          <a:p>
            <a:r>
              <a:rPr lang="en-GB" sz="2000" dirty="0" smtClean="0">
                <a:latin typeface="Comic Sans MS" panose="030F0702030302020204" pitchFamily="66" charset="0"/>
              </a:rPr>
              <a:t>(c) It means that Jesus is a star</a:t>
            </a:r>
            <a:endParaRPr lang="en-GB" sz="2000" dirty="0">
              <a:latin typeface="Comic Sans MS" panose="030F0702030302020204" pitchFamily="66" charset="0"/>
            </a:endParaRPr>
          </a:p>
        </p:txBody>
      </p:sp>
      <p:sp>
        <p:nvSpPr>
          <p:cNvPr id="9" name="TextBox 8"/>
          <p:cNvSpPr txBox="1"/>
          <p:nvPr/>
        </p:nvSpPr>
        <p:spPr>
          <a:xfrm>
            <a:off x="2267744" y="980728"/>
            <a:ext cx="6918882" cy="461665"/>
          </a:xfrm>
          <a:prstGeom prst="rect">
            <a:avLst/>
          </a:prstGeom>
          <a:noFill/>
        </p:spPr>
        <p:txBody>
          <a:bodyPr wrap="none" rtlCol="0">
            <a:spAutoFit/>
          </a:bodyPr>
          <a:lstStyle/>
          <a:p>
            <a:r>
              <a:rPr lang="en-GB" sz="2400" b="1" dirty="0" smtClean="0">
                <a:latin typeface="Comic Sans MS" panose="030F0702030302020204" pitchFamily="66" charset="0"/>
              </a:rPr>
              <a:t>Why is there a star at the top of the tree?</a:t>
            </a:r>
            <a:endParaRPr lang="en-GB" sz="2400" b="1" dirty="0">
              <a:latin typeface="Comic Sans MS" panose="030F0702030302020204" pitchFamily="66" charset="0"/>
            </a:endParaRPr>
          </a:p>
        </p:txBody>
      </p:sp>
      <p:sp>
        <p:nvSpPr>
          <p:cNvPr id="10" name="TextBox 9"/>
          <p:cNvSpPr txBox="1"/>
          <p:nvPr/>
        </p:nvSpPr>
        <p:spPr>
          <a:xfrm>
            <a:off x="467544" y="4205987"/>
            <a:ext cx="7056784" cy="2031325"/>
          </a:xfrm>
          <a:prstGeom prst="rect">
            <a:avLst/>
          </a:prstGeom>
          <a:solidFill>
            <a:schemeClr val="accent1">
              <a:lumMod val="40000"/>
              <a:lumOff val="60000"/>
            </a:schemeClr>
          </a:solidFill>
          <a:ln>
            <a:solidFill>
              <a:srgbClr val="0070C0"/>
            </a:solidFill>
          </a:ln>
        </p:spPr>
        <p:txBody>
          <a:bodyPr wrap="square" rtlCol="0">
            <a:spAutoFit/>
          </a:bodyPr>
          <a:lstStyle/>
          <a:p>
            <a:r>
              <a:rPr lang="en-GB" dirty="0" smtClean="0">
                <a:latin typeface="Comic Sans MS" panose="030F0702030302020204" pitchFamily="66" charset="0"/>
              </a:rPr>
              <a:t>The star at the top of the Christmas tree is used to represent the Star of Bethlehem, which shone above Jesus when he was born and guided the three wise men to the stable.</a:t>
            </a:r>
          </a:p>
          <a:p>
            <a:endParaRPr lang="en-GB" dirty="0">
              <a:latin typeface="Comic Sans MS" panose="030F0702030302020204" pitchFamily="66" charset="0"/>
            </a:endParaRPr>
          </a:p>
          <a:p>
            <a:r>
              <a:rPr lang="en-GB" dirty="0" smtClean="0">
                <a:latin typeface="Comic Sans MS" panose="030F0702030302020204" pitchFamily="66" charset="0"/>
              </a:rPr>
              <a:t>It reminds us of the importance of </a:t>
            </a:r>
            <a:r>
              <a:rPr lang="en-GB" dirty="0" smtClean="0">
                <a:latin typeface="Comic Sans MS" panose="030F0702030302020204" pitchFamily="66" charset="0"/>
              </a:rPr>
              <a:t>Jesus’ </a:t>
            </a:r>
            <a:r>
              <a:rPr lang="en-GB" dirty="0" smtClean="0">
                <a:latin typeface="Comic Sans MS" panose="030F0702030302020204" pitchFamily="66" charset="0"/>
              </a:rPr>
              <a:t>birth and helps to guide us to him at Christmas, just as it guided the three wise men to him when he was born.</a:t>
            </a:r>
            <a:endParaRPr lang="en-GB" dirty="0">
              <a:latin typeface="Comic Sans MS" panose="030F0702030302020204" pitchFamily="66" charset="0"/>
            </a:endParaRPr>
          </a:p>
        </p:txBody>
      </p:sp>
    </p:spTree>
    <p:extLst>
      <p:ext uri="{BB962C8B-B14F-4D97-AF65-F5344CB8AC3E}">
        <p14:creationId xmlns:p14="http://schemas.microsoft.com/office/powerpoint/2010/main" val="248723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8">
                                            <p:txEl>
                                              <p:pRg st="0" end="0"/>
                                            </p:txEl>
                                          </p:spTgt>
                                        </p:tgtEl>
                                        <p:attrNameLst>
                                          <p:attrName>style.fontWeight</p:attrName>
                                        </p:attrNameLst>
                                      </p:cBhvr>
                                      <p:to>
                                        <p:strVal val="bold"/>
                                      </p:to>
                                    </p:set>
                                  </p:childTnLst>
                                </p:cTn>
                              </p:par>
                            </p:childTnLst>
                          </p:cTn>
                        </p:par>
                        <p:par>
                          <p:cTn id="7" fill="hold">
                            <p:stCondLst>
                              <p:cond delay="825"/>
                            </p:stCondLst>
                            <p:childTnLst>
                              <p:par>
                                <p:cTn id="8" presetID="10"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1136</Words>
  <Application>Microsoft Office PowerPoint</Application>
  <PresentationFormat>On-screen Show (4:3)</PresentationFormat>
  <Paragraphs>104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40</cp:revision>
  <dcterms:created xsi:type="dcterms:W3CDTF">2016-03-23T12:38:20Z</dcterms:created>
  <dcterms:modified xsi:type="dcterms:W3CDTF">2016-06-21T20:02:30Z</dcterms:modified>
</cp:coreProperties>
</file>